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53"/>
  </p:notesMasterIdLst>
  <p:handoutMasterIdLst>
    <p:handoutMasterId r:id="rId54"/>
  </p:handoutMasterIdLst>
  <p:sldIdLst>
    <p:sldId id="262" r:id="rId2"/>
    <p:sldId id="267" r:id="rId3"/>
    <p:sldId id="268" r:id="rId4"/>
    <p:sldId id="269" r:id="rId5"/>
    <p:sldId id="312" r:id="rId6"/>
    <p:sldId id="271" r:id="rId7"/>
    <p:sldId id="313" r:id="rId8"/>
    <p:sldId id="316" r:id="rId9"/>
    <p:sldId id="306" r:id="rId10"/>
    <p:sldId id="317" r:id="rId11"/>
    <p:sldId id="304" r:id="rId12"/>
    <p:sldId id="272" r:id="rId13"/>
    <p:sldId id="307" r:id="rId14"/>
    <p:sldId id="318" r:id="rId15"/>
    <p:sldId id="287" r:id="rId16"/>
    <p:sldId id="273" r:id="rId17"/>
    <p:sldId id="274" r:id="rId18"/>
    <p:sldId id="289" r:id="rId19"/>
    <p:sldId id="295" r:id="rId20"/>
    <p:sldId id="297" r:id="rId21"/>
    <p:sldId id="275" r:id="rId22"/>
    <p:sldId id="296" r:id="rId23"/>
    <p:sldId id="277" r:id="rId24"/>
    <p:sldId id="298" r:id="rId25"/>
    <p:sldId id="309" r:id="rId26"/>
    <p:sldId id="299" r:id="rId27"/>
    <p:sldId id="310" r:id="rId28"/>
    <p:sldId id="278" r:id="rId29"/>
    <p:sldId id="300" r:id="rId30"/>
    <p:sldId id="279" r:id="rId31"/>
    <p:sldId id="290" r:id="rId32"/>
    <p:sldId id="280" r:id="rId33"/>
    <p:sldId id="319" r:id="rId34"/>
    <p:sldId id="281" r:id="rId35"/>
    <p:sldId id="334" r:id="rId36"/>
    <p:sldId id="282" r:id="rId37"/>
    <p:sldId id="283" r:id="rId38"/>
    <p:sldId id="284" r:id="rId39"/>
    <p:sldId id="311" r:id="rId40"/>
    <p:sldId id="335" r:id="rId41"/>
    <p:sldId id="285" r:id="rId42"/>
    <p:sldId id="286" r:id="rId43"/>
    <p:sldId id="292" r:id="rId44"/>
    <p:sldId id="301" r:id="rId45"/>
    <p:sldId id="302" r:id="rId46"/>
    <p:sldId id="293" r:id="rId47"/>
    <p:sldId id="294" r:id="rId48"/>
    <p:sldId id="322" r:id="rId49"/>
    <p:sldId id="333" r:id="rId50"/>
    <p:sldId id="328" r:id="rId51"/>
    <p:sldId id="330" r:id="rId52"/>
  </p:sldIdLst>
  <p:sldSz cx="9144000" cy="6858000" type="screen4x3"/>
  <p:notesSz cx="6858000" cy="9144000"/>
  <p:custDataLst>
    <p:tags r:id="rId55"/>
  </p:custDataLst>
  <p:defaultTextStyle>
    <a:defPPr>
      <a:defRPr lang="en-US"/>
    </a:defPPr>
    <a:lvl1pPr algn="r"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r"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r"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r"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r"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209">
          <p15:clr>
            <a:srgbClr val="A4A3A4"/>
          </p15:clr>
        </p15:guide>
        <p15:guide id="2" orient="horz" pos="1803">
          <p15:clr>
            <a:srgbClr val="A4A3A4"/>
          </p15:clr>
        </p15:guide>
        <p15:guide id="3" pos="2880">
          <p15:clr>
            <a:srgbClr val="A4A3A4"/>
          </p15:clr>
        </p15:guide>
        <p15:guide id="4" pos="192">
          <p15:clr>
            <a:srgbClr val="A4A3A4"/>
          </p15:clr>
        </p15:guide>
        <p15:guide id="5" pos="33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ECD7"/>
    <a:srgbClr val="004A37"/>
    <a:srgbClr val="00417E"/>
    <a:srgbClr val="F7955A"/>
    <a:srgbClr val="666699"/>
    <a:srgbClr val="0066CC"/>
    <a:srgbClr val="00487A"/>
    <a:srgbClr val="D33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1"/>
    <p:restoredTop sz="94464"/>
  </p:normalViewPr>
  <p:slideViewPr>
    <p:cSldViewPr>
      <p:cViewPr varScale="1">
        <p:scale>
          <a:sx n="93" d="100"/>
          <a:sy n="93" d="100"/>
        </p:scale>
        <p:origin x="2232" y="208"/>
      </p:cViewPr>
      <p:guideLst>
        <p:guide orient="horz" pos="1209"/>
        <p:guide orient="horz" pos="1803"/>
        <p:guide pos="2880"/>
        <p:guide pos="192"/>
        <p:guide pos="33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image" Target="../media/image25.wmf"/><Relationship Id="rId5" Type="http://schemas.openxmlformats.org/officeDocument/2006/relationships/image" Target="../media/image29.emf"/><Relationship Id="rId4"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18" charset="0"/>
                <a:ea typeface="+mn-ea"/>
                <a:cs typeface="+mn-cs"/>
              </a:defRPr>
            </a:lvl1pPr>
          </a:lstStyle>
          <a:p>
            <a:pPr>
              <a:defRPr/>
            </a:pPr>
            <a:endParaRPr lang="en-US" altLang="zh-HK"/>
          </a:p>
        </p:txBody>
      </p:sp>
      <p:sp>
        <p:nvSpPr>
          <p:cNvPr id="32771" name="Rectangle 3"/>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ea typeface="+mn-ea"/>
                <a:cs typeface="+mn-cs"/>
              </a:defRPr>
            </a:lvl1pPr>
          </a:lstStyle>
          <a:p>
            <a:pPr>
              <a:defRPr/>
            </a:pPr>
            <a:endParaRPr lang="en-US" altLang="zh-HK"/>
          </a:p>
        </p:txBody>
      </p:sp>
      <p:sp>
        <p:nvSpPr>
          <p:cNvPr id="32772" name="Rectangle 4"/>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18" charset="0"/>
                <a:ea typeface="+mn-ea"/>
                <a:cs typeface="+mn-cs"/>
              </a:defRPr>
            </a:lvl1pPr>
          </a:lstStyle>
          <a:p>
            <a:pPr>
              <a:defRPr/>
            </a:pPr>
            <a:endParaRPr lang="en-US" altLang="zh-HK"/>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1" sz="1200">
                <a:latin typeface="Times New Roman" charset="0"/>
                <a:ea typeface="新細明體" charset="-120"/>
              </a:defRPr>
            </a:lvl1pPr>
          </a:lstStyle>
          <a:p>
            <a:fld id="{200C12DA-E00E-8740-BA77-7E4BA93B90D0}"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ea typeface="+mn-ea"/>
                <a:cs typeface="+mn-cs"/>
              </a:defRPr>
            </a:lvl1pPr>
          </a:lstStyle>
          <a:p>
            <a:pPr>
              <a:defRPr/>
            </a:pPr>
            <a:endParaRPr lang="en-US" altLang="zh-HK"/>
          </a:p>
        </p:txBody>
      </p:sp>
      <p:sp>
        <p:nvSpPr>
          <p:cNvPr id="3075" name="Rectangle 3"/>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52" name="Rectangle 4"/>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cs typeface="+mn-cs"/>
              </a:defRPr>
            </a:lvl1pPr>
          </a:lstStyle>
          <a:p>
            <a:pPr>
              <a:defRPr/>
            </a:pPr>
            <a:endParaRPr lang="en-US" altLang="zh-HK"/>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ea typeface="+mn-ea"/>
                <a:cs typeface="+mn-cs"/>
              </a:defRPr>
            </a:lvl1pPr>
          </a:lstStyle>
          <a:p>
            <a:pPr>
              <a:defRPr/>
            </a:pPr>
            <a:endParaRPr lang="en-US" altLang="zh-HK"/>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New Roman" charset="0"/>
                <a:ea typeface="新細明體" charset="-120"/>
              </a:defRPr>
            </a:lvl1pPr>
          </a:lstStyle>
          <a:p>
            <a:fld id="{51BEC534-4780-2744-97EC-9CEDB8960F36}"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fld id="{2A62F562-5ACE-BB49-8997-5B8550C88B3F}" type="slidenum">
              <a:rPr lang="en-US" altLang="x-none" sz="1200">
                <a:latin typeface="Times New Roman" charset="0"/>
                <a:ea typeface="新細明體" charset="-120"/>
              </a:rPr>
              <a:pPr/>
              <a:t>1</a:t>
            </a:fld>
            <a:endParaRPr lang="en-US" altLang="x-none" sz="1200">
              <a:latin typeface="Times New Roman" charset="0"/>
              <a:ea typeface="新細明體" charset="-120"/>
            </a:endParaRPr>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zh-HK" altLang="x-none">
              <a:ea typeface="新細明體"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solidFill>
            <a:srgbClr val="FFFFFF"/>
          </a:solidFill>
          <a:ln/>
        </p:spPr>
      </p:sp>
      <p:sp>
        <p:nvSpPr>
          <p:cNvPr id="2765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solidFill>
            <a:srgbClr val="FFFFFF"/>
          </a:solidFill>
          <a:ln/>
        </p:spPr>
      </p:sp>
      <p:sp>
        <p:nvSpPr>
          <p:cNvPr id="2969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solidFill>
            <a:srgbClr val="FFFFFF"/>
          </a:solidFill>
          <a:ln/>
        </p:spPr>
      </p:sp>
      <p:sp>
        <p:nvSpPr>
          <p:cNvPr id="31746"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solidFill>
            <a:srgbClr val="FFFFFF"/>
          </a:solidFill>
          <a:ln/>
        </p:spPr>
      </p:sp>
      <p:sp>
        <p:nvSpPr>
          <p:cNvPr id="33794"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solidFill>
            <a:srgbClr val="FFFFFF"/>
          </a:solidFill>
          <a:ln/>
        </p:spPr>
      </p:sp>
      <p:sp>
        <p:nvSpPr>
          <p:cNvPr id="3584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solidFill>
            <a:srgbClr val="FFFFFF"/>
          </a:solidFill>
          <a:ln/>
        </p:spPr>
      </p:sp>
      <p:sp>
        <p:nvSpPr>
          <p:cNvPr id="3789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solidFill>
            <a:srgbClr val="FFFFFF"/>
          </a:solidFill>
          <a:ln/>
        </p:spPr>
      </p:sp>
      <p:sp>
        <p:nvSpPr>
          <p:cNvPr id="4301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solidFill>
            <a:srgbClr val="FFFFFF"/>
          </a:solidFill>
          <a:ln/>
        </p:spPr>
      </p:sp>
      <p:sp>
        <p:nvSpPr>
          <p:cNvPr id="4505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solidFill>
            <a:srgbClr val="FFFFFF"/>
          </a:solidFill>
          <a:ln/>
        </p:spPr>
      </p:sp>
      <p:sp>
        <p:nvSpPr>
          <p:cNvPr id="4813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solidFill>
            <a:srgbClr val="FFFFFF"/>
          </a:solidFill>
          <a:ln/>
        </p:spPr>
      </p:sp>
      <p:sp>
        <p:nvSpPr>
          <p:cNvPr id="5120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Rot="1" noChangeAspect="1" noChangeArrowheads="1" noTextEdit="1"/>
          </p:cNvSpPr>
          <p:nvPr>
            <p:ph type="sldImg"/>
          </p:nvPr>
        </p:nvSpPr>
        <p:spPr>
          <a:solidFill>
            <a:srgbClr val="FFFFFF"/>
          </a:solidFill>
          <a:ln/>
        </p:spPr>
      </p:sp>
      <p:sp>
        <p:nvSpPr>
          <p:cNvPr id="717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solidFill>
            <a:srgbClr val="FFFFFF"/>
          </a:solidFill>
          <a:ln/>
        </p:spPr>
      </p:sp>
      <p:sp>
        <p:nvSpPr>
          <p:cNvPr id="5325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solidFill>
            <a:srgbClr val="FFFFFF"/>
          </a:solidFill>
          <a:ln/>
        </p:spPr>
      </p:sp>
      <p:sp>
        <p:nvSpPr>
          <p:cNvPr id="5529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solidFill>
            <a:srgbClr val="FFFFFF"/>
          </a:solidFill>
          <a:ln/>
        </p:spPr>
      </p:sp>
      <p:sp>
        <p:nvSpPr>
          <p:cNvPr id="57346"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solidFill>
            <a:srgbClr val="FFFFFF"/>
          </a:solidFill>
          <a:ln/>
        </p:spPr>
      </p:sp>
      <p:sp>
        <p:nvSpPr>
          <p:cNvPr id="59394"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solidFill>
            <a:srgbClr val="FFFFFF"/>
          </a:solidFill>
          <a:ln/>
        </p:spPr>
      </p:sp>
      <p:sp>
        <p:nvSpPr>
          <p:cNvPr id="6144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solidFill>
            <a:srgbClr val="FFFFFF"/>
          </a:solidFill>
          <a:ln/>
        </p:spPr>
      </p:sp>
      <p:sp>
        <p:nvSpPr>
          <p:cNvPr id="6349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solidFill>
            <a:srgbClr val="FFFFFF"/>
          </a:solidFill>
          <a:ln/>
        </p:spPr>
      </p:sp>
      <p:sp>
        <p:nvSpPr>
          <p:cNvPr id="6553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solidFill>
            <a:srgbClr val="FFFFFF"/>
          </a:solidFill>
          <a:ln/>
        </p:spPr>
      </p:sp>
      <p:sp>
        <p:nvSpPr>
          <p:cNvPr id="6861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solidFill>
            <a:srgbClr val="FFFFFF"/>
          </a:solidFill>
          <a:ln/>
        </p:spPr>
      </p:sp>
      <p:sp>
        <p:nvSpPr>
          <p:cNvPr id="77826"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solidFill>
            <a:srgbClr val="FFFFFF"/>
          </a:solidFill>
          <a:ln/>
        </p:spPr>
      </p:sp>
      <p:sp>
        <p:nvSpPr>
          <p:cNvPr id="79874"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ChangeArrowheads="1" noTextEdit="1"/>
          </p:cNvSpPr>
          <p:nvPr>
            <p:ph type="sldImg"/>
          </p:nvPr>
        </p:nvSpPr>
        <p:spPr>
          <a:solidFill>
            <a:srgbClr val="FFFFFF"/>
          </a:solidFill>
          <a:ln/>
        </p:spPr>
      </p:sp>
      <p:sp>
        <p:nvSpPr>
          <p:cNvPr id="921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solidFill>
            <a:srgbClr val="FFFFFF"/>
          </a:solidFill>
          <a:ln/>
        </p:spPr>
      </p:sp>
      <p:sp>
        <p:nvSpPr>
          <p:cNvPr id="7168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solidFill>
            <a:srgbClr val="FFFFFF"/>
          </a:solidFill>
          <a:ln/>
        </p:spPr>
      </p:sp>
      <p:sp>
        <p:nvSpPr>
          <p:cNvPr id="7373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solidFill>
            <a:srgbClr val="FFFFFF"/>
          </a:solidFill>
          <a:ln/>
        </p:spPr>
      </p:sp>
      <p:sp>
        <p:nvSpPr>
          <p:cNvPr id="7577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solidFill>
            <a:srgbClr val="FFFFFF"/>
          </a:solidFill>
          <a:ln/>
        </p:spPr>
      </p:sp>
      <p:sp>
        <p:nvSpPr>
          <p:cNvPr id="8192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solidFill>
            <a:srgbClr val="FFFFFF"/>
          </a:solidFill>
          <a:ln/>
        </p:spPr>
      </p:sp>
      <p:sp>
        <p:nvSpPr>
          <p:cNvPr id="8397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F6DB9A-831D-5541-8662-DC8B10579EF4}"/>
              </a:ext>
            </a:extLst>
          </p:cNvPr>
          <p:cNvSpPr>
            <a:spLocks noGrp="1" noChangeArrowheads="1"/>
          </p:cNvSpPr>
          <p:nvPr>
            <p:ph type="sldNum" sz="quarter" idx="5"/>
          </p:nvPr>
        </p:nvSpPr>
        <p:spPr>
          <a:ln/>
        </p:spPr>
        <p:txBody>
          <a:bodyPr/>
          <a:lstStyle/>
          <a:p>
            <a:fld id="{37522F9C-34BF-D84A-9A9E-1CB5F7265CAD}" type="slidenum">
              <a:rPr lang="en-US" altLang="en-US"/>
              <a:pPr/>
              <a:t>48</a:t>
            </a:fld>
            <a:endParaRPr lang="en-US" altLang="en-US"/>
          </a:p>
        </p:txBody>
      </p:sp>
      <p:sp>
        <p:nvSpPr>
          <p:cNvPr id="207874" name="Rectangle 2">
            <a:extLst>
              <a:ext uri="{FF2B5EF4-FFF2-40B4-BE49-F238E27FC236}">
                <a16:creationId xmlns:a16="http://schemas.microsoft.com/office/drawing/2014/main" id="{FF80CFE6-F04C-C24A-99A0-31A8C2DD9CF9}"/>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AB7232FC-1F2A-4748-94E1-12F9026D35D9}"/>
              </a:ext>
            </a:extLst>
          </p:cNvPr>
          <p:cNvSpPr>
            <a:spLocks noGrp="1" noChangeArrowheads="1"/>
          </p:cNvSpPr>
          <p:nvPr>
            <p:ph type="body" idx="1"/>
          </p:nvPr>
        </p:nvSpPr>
        <p:spPr/>
        <p:txBody>
          <a:bodyPr/>
          <a:lstStyle/>
          <a:p>
            <a:r>
              <a:rPr lang="en-US" altLang="en-US"/>
              <a:t>Answer: E</a:t>
            </a:r>
          </a:p>
        </p:txBody>
      </p:sp>
    </p:spTree>
    <p:extLst>
      <p:ext uri="{BB962C8B-B14F-4D97-AF65-F5344CB8AC3E}">
        <p14:creationId xmlns:p14="http://schemas.microsoft.com/office/powerpoint/2010/main" val="4115157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C7712A-217F-834E-BCFE-7E0D266374D8}"/>
              </a:ext>
            </a:extLst>
          </p:cNvPr>
          <p:cNvSpPr>
            <a:spLocks noGrp="1" noChangeArrowheads="1"/>
          </p:cNvSpPr>
          <p:nvPr>
            <p:ph type="sldNum" sz="quarter" idx="5"/>
          </p:nvPr>
        </p:nvSpPr>
        <p:spPr>
          <a:ln/>
        </p:spPr>
        <p:txBody>
          <a:bodyPr/>
          <a:lstStyle/>
          <a:p>
            <a:fld id="{87D45024-FF0B-E94D-9314-D6C92DFA73CD}" type="slidenum">
              <a:rPr lang="en-US" altLang="en-US"/>
              <a:pPr/>
              <a:t>49</a:t>
            </a:fld>
            <a:endParaRPr lang="en-US" altLang="en-US"/>
          </a:p>
        </p:txBody>
      </p:sp>
      <p:sp>
        <p:nvSpPr>
          <p:cNvPr id="210946" name="Rectangle 2">
            <a:extLst>
              <a:ext uri="{FF2B5EF4-FFF2-40B4-BE49-F238E27FC236}">
                <a16:creationId xmlns:a16="http://schemas.microsoft.com/office/drawing/2014/main" id="{D027749A-9B77-604D-922C-4AA51A2580FF}"/>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4A6DEF54-88EE-BF41-9ED0-CFCDF0F79251}"/>
              </a:ext>
            </a:extLst>
          </p:cNvPr>
          <p:cNvSpPr>
            <a:spLocks noGrp="1" noChangeArrowheads="1"/>
          </p:cNvSpPr>
          <p:nvPr>
            <p:ph type="body" idx="1"/>
          </p:nvPr>
        </p:nvSpPr>
        <p:spPr/>
        <p:txBody>
          <a:bodyPr/>
          <a:lstStyle/>
          <a:p>
            <a:r>
              <a:rPr lang="en-US" altLang="en-US"/>
              <a:t>Answer: A</a:t>
            </a:r>
          </a:p>
        </p:txBody>
      </p:sp>
    </p:spTree>
    <p:extLst>
      <p:ext uri="{BB962C8B-B14F-4D97-AF65-F5344CB8AC3E}">
        <p14:creationId xmlns:p14="http://schemas.microsoft.com/office/powerpoint/2010/main" val="3237645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0FD414-64D4-9C41-B4EA-0D3B939BD2F0}"/>
              </a:ext>
            </a:extLst>
          </p:cNvPr>
          <p:cNvSpPr>
            <a:spLocks noGrp="1" noChangeArrowheads="1"/>
          </p:cNvSpPr>
          <p:nvPr>
            <p:ph type="sldNum" sz="quarter" idx="5"/>
          </p:nvPr>
        </p:nvSpPr>
        <p:spPr>
          <a:ln/>
        </p:spPr>
        <p:txBody>
          <a:bodyPr/>
          <a:lstStyle/>
          <a:p>
            <a:fld id="{A16B9927-0D32-804F-A9F8-A291805954FF}" type="slidenum">
              <a:rPr lang="en-US" altLang="en-US"/>
              <a:pPr/>
              <a:t>50</a:t>
            </a:fld>
            <a:endParaRPr lang="en-US" altLang="en-US"/>
          </a:p>
        </p:txBody>
      </p:sp>
      <p:sp>
        <p:nvSpPr>
          <p:cNvPr id="214018" name="Rectangle 2">
            <a:extLst>
              <a:ext uri="{FF2B5EF4-FFF2-40B4-BE49-F238E27FC236}">
                <a16:creationId xmlns:a16="http://schemas.microsoft.com/office/drawing/2014/main" id="{C5A694BC-D13A-554E-946D-BBAD61BFDB96}"/>
              </a:ext>
            </a:extLst>
          </p:cNvPr>
          <p:cNvSpPr>
            <a:spLocks noGrp="1" noRot="1" noChangeAspect="1" noChangeArrowheads="1" noTextEdit="1"/>
          </p:cNvSpPr>
          <p:nvPr>
            <p:ph type="sldImg"/>
          </p:nvPr>
        </p:nvSpPr>
        <p:spPr>
          <a:ln/>
        </p:spPr>
      </p:sp>
      <p:sp>
        <p:nvSpPr>
          <p:cNvPr id="214019" name="Rectangle 3">
            <a:extLst>
              <a:ext uri="{FF2B5EF4-FFF2-40B4-BE49-F238E27FC236}">
                <a16:creationId xmlns:a16="http://schemas.microsoft.com/office/drawing/2014/main" id="{4930092D-66FC-E744-A430-0DE46453DE3B}"/>
              </a:ext>
            </a:extLst>
          </p:cNvPr>
          <p:cNvSpPr>
            <a:spLocks noGrp="1" noChangeArrowheads="1"/>
          </p:cNvSpPr>
          <p:nvPr>
            <p:ph type="body" idx="1"/>
          </p:nvPr>
        </p:nvSpPr>
        <p:spPr/>
        <p:txBody>
          <a:bodyPr/>
          <a:lstStyle/>
          <a:p>
            <a:r>
              <a:rPr lang="en-US" altLang="en-US"/>
              <a:t>Answer: B</a:t>
            </a:r>
          </a:p>
        </p:txBody>
      </p:sp>
    </p:spTree>
    <p:extLst>
      <p:ext uri="{BB962C8B-B14F-4D97-AF65-F5344CB8AC3E}">
        <p14:creationId xmlns:p14="http://schemas.microsoft.com/office/powerpoint/2010/main" val="2751803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24E6DB7-F4F1-7443-AAB4-E9C0C1CA0E56}"/>
              </a:ext>
            </a:extLst>
          </p:cNvPr>
          <p:cNvSpPr>
            <a:spLocks noGrp="1" noChangeArrowheads="1"/>
          </p:cNvSpPr>
          <p:nvPr>
            <p:ph type="sldNum" sz="quarter" idx="5"/>
          </p:nvPr>
        </p:nvSpPr>
        <p:spPr>
          <a:ln/>
        </p:spPr>
        <p:txBody>
          <a:bodyPr/>
          <a:lstStyle/>
          <a:p>
            <a:fld id="{BA18EF07-43B5-7244-A11A-6266DC196F8C}" type="slidenum">
              <a:rPr lang="en-US" altLang="en-US"/>
              <a:pPr/>
              <a:t>51</a:t>
            </a:fld>
            <a:endParaRPr lang="en-US" altLang="en-US"/>
          </a:p>
        </p:txBody>
      </p:sp>
      <p:sp>
        <p:nvSpPr>
          <p:cNvPr id="215042" name="Rectangle 2">
            <a:extLst>
              <a:ext uri="{FF2B5EF4-FFF2-40B4-BE49-F238E27FC236}">
                <a16:creationId xmlns:a16="http://schemas.microsoft.com/office/drawing/2014/main" id="{772FA518-E2D6-CD46-A11A-CC692F9794F7}"/>
              </a:ext>
            </a:extLst>
          </p:cNvPr>
          <p:cNvSpPr>
            <a:spLocks noGrp="1" noRot="1" noChangeAspect="1" noChangeArrowheads="1" noTextEdit="1"/>
          </p:cNvSpPr>
          <p:nvPr>
            <p:ph type="sldImg"/>
          </p:nvPr>
        </p:nvSpPr>
        <p:spPr>
          <a:ln/>
        </p:spPr>
      </p:sp>
      <p:sp>
        <p:nvSpPr>
          <p:cNvPr id="215043" name="Rectangle 3">
            <a:extLst>
              <a:ext uri="{FF2B5EF4-FFF2-40B4-BE49-F238E27FC236}">
                <a16:creationId xmlns:a16="http://schemas.microsoft.com/office/drawing/2014/main" id="{F8645FDC-E9A4-9E43-BADD-368E1BAC0514}"/>
              </a:ext>
            </a:extLst>
          </p:cNvPr>
          <p:cNvSpPr>
            <a:spLocks noGrp="1" noChangeArrowheads="1"/>
          </p:cNvSpPr>
          <p:nvPr>
            <p:ph type="body" idx="1"/>
          </p:nvPr>
        </p:nvSpPr>
        <p:spPr/>
        <p:txBody>
          <a:bodyPr/>
          <a:lstStyle/>
          <a:p>
            <a:r>
              <a:rPr lang="en-US" altLang="en-US"/>
              <a:t>Answer: B</a:t>
            </a:r>
          </a:p>
        </p:txBody>
      </p:sp>
    </p:spTree>
    <p:extLst>
      <p:ext uri="{BB962C8B-B14F-4D97-AF65-F5344CB8AC3E}">
        <p14:creationId xmlns:p14="http://schemas.microsoft.com/office/powerpoint/2010/main" val="393812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Rot="1" noChangeAspect="1" noChangeArrowheads="1" noTextEdit="1"/>
          </p:cNvSpPr>
          <p:nvPr>
            <p:ph type="sldImg"/>
          </p:nvPr>
        </p:nvSpPr>
        <p:spPr>
          <a:solidFill>
            <a:srgbClr val="FFFFFF"/>
          </a:solidFill>
          <a:ln/>
        </p:spPr>
      </p:sp>
      <p:sp>
        <p:nvSpPr>
          <p:cNvPr id="11266"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noChangeAspect="1" noChangeArrowheads="1" noTextEdit="1"/>
          </p:cNvSpPr>
          <p:nvPr>
            <p:ph type="sldImg"/>
          </p:nvPr>
        </p:nvSpPr>
        <p:spPr>
          <a:solidFill>
            <a:srgbClr val="FFFFFF"/>
          </a:solidFill>
          <a:ln/>
        </p:spPr>
      </p:sp>
      <p:sp>
        <p:nvSpPr>
          <p:cNvPr id="1741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BEC534-4780-2744-97EC-9CEDB8960F36}" type="slidenum">
              <a:rPr lang="en-US" altLang="x-none" smtClean="0"/>
              <a:pPr/>
              <a:t>7</a:t>
            </a:fld>
            <a:endParaRPr lang="en-US" altLang="x-none"/>
          </a:p>
        </p:txBody>
      </p:sp>
    </p:spTree>
    <p:extLst>
      <p:ext uri="{BB962C8B-B14F-4D97-AF65-F5344CB8AC3E}">
        <p14:creationId xmlns:p14="http://schemas.microsoft.com/office/powerpoint/2010/main" val="34409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solidFill>
            <a:srgbClr val="FFFFFF"/>
          </a:solidFill>
          <a:ln/>
        </p:spPr>
      </p:sp>
      <p:sp>
        <p:nvSpPr>
          <p:cNvPr id="20482"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solidFill>
            <a:srgbClr val="FFFFFF"/>
          </a:solidFill>
          <a:ln/>
        </p:spPr>
      </p:sp>
      <p:sp>
        <p:nvSpPr>
          <p:cNvPr id="22530"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solidFill>
            <a:srgbClr val="FFFFFF"/>
          </a:solidFill>
          <a:ln/>
        </p:spPr>
      </p:sp>
      <p:sp>
        <p:nvSpPr>
          <p:cNvPr id="24578"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p:spPr>
        <p:txBody>
          <a:bodyPr/>
          <a:lstStyle/>
          <a:p>
            <a:endParaRPr lang="zh-HK" altLang="x-none">
              <a:ea typeface="新細明體"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8371" name="Rectangle 3"/>
          <p:cNvSpPr>
            <a:spLocks noGrp="1" noChangeArrowheads="1"/>
          </p:cNvSpPr>
          <p:nvPr>
            <p:ph type="subTitle" idx="1"/>
          </p:nvPr>
        </p:nvSpPr>
        <p:spPr>
          <a:xfrm>
            <a:off x="238125" y="2441575"/>
            <a:ext cx="8677275" cy="1752600"/>
          </a:xfrm>
        </p:spPr>
        <p:txBody>
          <a:bodyPr/>
          <a:lstStyle>
            <a:lvl1pPr algn="r">
              <a:defRPr sz="5500">
                <a:solidFill>
                  <a:srgbClr val="D33325"/>
                </a:solidFill>
                <a:latin typeface="Times New Roman" charset="0"/>
              </a:defRPr>
            </a:lvl1pPr>
          </a:lstStyle>
          <a:p>
            <a:pPr lvl="0"/>
            <a:r>
              <a:rPr lang="en-US" noProof="0"/>
              <a:t>Click to edit Master subtitle style</a:t>
            </a:r>
          </a:p>
        </p:txBody>
      </p:sp>
      <p:sp>
        <p:nvSpPr>
          <p:cNvPr id="58377" name="Rectangle 9"/>
          <p:cNvSpPr>
            <a:spLocks noGrp="1" noChangeArrowheads="1"/>
          </p:cNvSpPr>
          <p:nvPr>
            <p:ph type="ctrTitle"/>
          </p:nvPr>
        </p:nvSpPr>
        <p:spPr>
          <a:xfrm>
            <a:off x="206375" y="1066800"/>
            <a:ext cx="8709025" cy="1143000"/>
          </a:xfrm>
        </p:spPr>
        <p:txBody>
          <a:bodyPr anchor="ctr"/>
          <a:lstStyle>
            <a:lvl1pPr marL="0" indent="0">
              <a:defRPr sz="5000">
                <a:latin typeface="Arial" charset="0"/>
              </a:defRPr>
            </a:lvl1pPr>
          </a:lstStyle>
          <a:p>
            <a:pPr lvl="0"/>
            <a:r>
              <a:rPr lang="en-US" noProof="0" dirty="0"/>
              <a:t>Click to edit Master title style</a:t>
            </a:r>
          </a:p>
        </p:txBody>
      </p:sp>
    </p:spTree>
    <p:extLst>
      <p:ext uri="{BB962C8B-B14F-4D97-AF65-F5344CB8AC3E}">
        <p14:creationId xmlns:p14="http://schemas.microsoft.com/office/powerpoint/2010/main" val="1935102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21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76200"/>
            <a:ext cx="2152650" cy="39227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05550" cy="39227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40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67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04958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685800"/>
            <a:ext cx="4229100" cy="3313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685800"/>
            <a:ext cx="4229100" cy="3313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632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509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49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4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571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739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76200"/>
            <a:ext cx="8534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ltLang="x-none"/>
              <a:t>Click to edit Master title style</a:t>
            </a:r>
          </a:p>
        </p:txBody>
      </p:sp>
      <p:sp>
        <p:nvSpPr>
          <p:cNvPr id="1027" name="Rectangle 9"/>
          <p:cNvSpPr>
            <a:spLocks noGrp="1" noChangeArrowheads="1"/>
          </p:cNvSpPr>
          <p:nvPr>
            <p:ph type="body" idx="1"/>
          </p:nvPr>
        </p:nvSpPr>
        <p:spPr bwMode="auto">
          <a:xfrm>
            <a:off x="228600" y="685800"/>
            <a:ext cx="8610600"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1"/>
            <a:r>
              <a:rPr lang="en-US" altLang="x-none"/>
              <a:t>Click to edit Master text styles</a:t>
            </a:r>
          </a:p>
          <a:p>
            <a:pPr lvl="2"/>
            <a:r>
              <a:rPr lang="en-US" altLang="x-none"/>
              <a:t>Second level</a:t>
            </a:r>
          </a:p>
          <a:p>
            <a:pPr lvl="3"/>
            <a:r>
              <a:rPr lang="en-US" altLang="x-none"/>
              <a:t>Third level</a:t>
            </a:r>
          </a:p>
          <a:p>
            <a:pPr lvl="4"/>
            <a:r>
              <a:rPr lang="en-US" altLang="x-none"/>
              <a:t>Fourth level</a:t>
            </a:r>
          </a:p>
          <a:p>
            <a:pPr lvl="4"/>
            <a:r>
              <a:rPr lang="en-US" altLang="x-none"/>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marL="450850" indent="-450850" algn="l" rtl="0" eaLnBrk="0" fontAlgn="base" hangingPunct="0">
        <a:lnSpc>
          <a:spcPct val="90000"/>
        </a:lnSpc>
        <a:spcBef>
          <a:spcPct val="0"/>
        </a:spcBef>
        <a:spcAft>
          <a:spcPct val="0"/>
        </a:spcAft>
        <a:defRPr sz="3000" b="1">
          <a:solidFill>
            <a:srgbClr val="D33325"/>
          </a:solidFill>
          <a:latin typeface="+mj-lt"/>
          <a:ea typeface="ＭＳ Ｐゴシック" charset="0"/>
          <a:cs typeface="ＭＳ Ｐゴシック" charset="0"/>
        </a:defRPr>
      </a:lvl1pPr>
      <a:lvl2pPr marL="450850" indent="-450850" algn="l" rtl="0" eaLnBrk="0" fontAlgn="base" hangingPunct="0">
        <a:lnSpc>
          <a:spcPct val="90000"/>
        </a:lnSpc>
        <a:spcBef>
          <a:spcPct val="0"/>
        </a:spcBef>
        <a:spcAft>
          <a:spcPct val="0"/>
        </a:spcAft>
        <a:defRPr sz="3000" b="1">
          <a:solidFill>
            <a:srgbClr val="D33325"/>
          </a:solidFill>
          <a:latin typeface="Times New Roman" charset="0"/>
          <a:ea typeface="ＭＳ Ｐゴシック" charset="0"/>
          <a:cs typeface="ＭＳ Ｐゴシック" charset="0"/>
        </a:defRPr>
      </a:lvl2pPr>
      <a:lvl3pPr marL="450850" indent="-450850" algn="l" rtl="0" eaLnBrk="0" fontAlgn="base" hangingPunct="0">
        <a:lnSpc>
          <a:spcPct val="90000"/>
        </a:lnSpc>
        <a:spcBef>
          <a:spcPct val="0"/>
        </a:spcBef>
        <a:spcAft>
          <a:spcPct val="0"/>
        </a:spcAft>
        <a:defRPr sz="3000" b="1">
          <a:solidFill>
            <a:srgbClr val="D33325"/>
          </a:solidFill>
          <a:latin typeface="Times New Roman" charset="0"/>
          <a:ea typeface="ＭＳ Ｐゴシック" charset="0"/>
          <a:cs typeface="ＭＳ Ｐゴシック" charset="0"/>
        </a:defRPr>
      </a:lvl3pPr>
      <a:lvl4pPr marL="450850" indent="-450850" algn="l" rtl="0" eaLnBrk="0" fontAlgn="base" hangingPunct="0">
        <a:lnSpc>
          <a:spcPct val="90000"/>
        </a:lnSpc>
        <a:spcBef>
          <a:spcPct val="0"/>
        </a:spcBef>
        <a:spcAft>
          <a:spcPct val="0"/>
        </a:spcAft>
        <a:defRPr sz="3000" b="1">
          <a:solidFill>
            <a:srgbClr val="D33325"/>
          </a:solidFill>
          <a:latin typeface="Times New Roman" charset="0"/>
          <a:ea typeface="ＭＳ Ｐゴシック" charset="0"/>
          <a:cs typeface="ＭＳ Ｐゴシック" charset="0"/>
        </a:defRPr>
      </a:lvl4pPr>
      <a:lvl5pPr marL="450850" indent="-450850" algn="l" rtl="0" eaLnBrk="0" fontAlgn="base" hangingPunct="0">
        <a:lnSpc>
          <a:spcPct val="90000"/>
        </a:lnSpc>
        <a:spcBef>
          <a:spcPct val="0"/>
        </a:spcBef>
        <a:spcAft>
          <a:spcPct val="0"/>
        </a:spcAft>
        <a:defRPr sz="3000" b="1">
          <a:solidFill>
            <a:srgbClr val="D33325"/>
          </a:solidFill>
          <a:latin typeface="Times New Roman" charset="0"/>
          <a:ea typeface="ＭＳ Ｐゴシック" charset="0"/>
          <a:cs typeface="ＭＳ Ｐゴシック" charset="0"/>
        </a:defRPr>
      </a:lvl5pPr>
      <a:lvl6pPr marL="908050" indent="-450850" algn="l" rtl="0" fontAlgn="base">
        <a:lnSpc>
          <a:spcPct val="90000"/>
        </a:lnSpc>
        <a:spcBef>
          <a:spcPct val="0"/>
        </a:spcBef>
        <a:spcAft>
          <a:spcPct val="0"/>
        </a:spcAft>
        <a:defRPr sz="3000" b="1">
          <a:solidFill>
            <a:srgbClr val="D33325"/>
          </a:solidFill>
          <a:latin typeface="Times New Roman" charset="0"/>
        </a:defRPr>
      </a:lvl6pPr>
      <a:lvl7pPr marL="1365250" indent="-450850" algn="l" rtl="0" fontAlgn="base">
        <a:lnSpc>
          <a:spcPct val="90000"/>
        </a:lnSpc>
        <a:spcBef>
          <a:spcPct val="0"/>
        </a:spcBef>
        <a:spcAft>
          <a:spcPct val="0"/>
        </a:spcAft>
        <a:defRPr sz="3000" b="1">
          <a:solidFill>
            <a:srgbClr val="D33325"/>
          </a:solidFill>
          <a:latin typeface="Times New Roman" charset="0"/>
        </a:defRPr>
      </a:lvl7pPr>
      <a:lvl8pPr marL="1822450" indent="-450850" algn="l" rtl="0" fontAlgn="base">
        <a:lnSpc>
          <a:spcPct val="90000"/>
        </a:lnSpc>
        <a:spcBef>
          <a:spcPct val="0"/>
        </a:spcBef>
        <a:spcAft>
          <a:spcPct val="0"/>
        </a:spcAft>
        <a:defRPr sz="3000" b="1">
          <a:solidFill>
            <a:srgbClr val="D33325"/>
          </a:solidFill>
          <a:latin typeface="Times New Roman" charset="0"/>
        </a:defRPr>
      </a:lvl8pPr>
      <a:lvl9pPr marL="2279650" indent="-450850" algn="l" rtl="0" fontAlgn="base">
        <a:lnSpc>
          <a:spcPct val="90000"/>
        </a:lnSpc>
        <a:spcBef>
          <a:spcPct val="0"/>
        </a:spcBef>
        <a:spcAft>
          <a:spcPct val="0"/>
        </a:spcAft>
        <a:defRPr sz="3000" b="1">
          <a:solidFill>
            <a:srgbClr val="D33325"/>
          </a:solidFill>
          <a:latin typeface="Times New Roman" charset="0"/>
        </a:defRPr>
      </a:lvl9pPr>
    </p:titleStyle>
    <p:bodyStyle>
      <a:lvl1pPr marL="342900" indent="-342900" algn="l" rtl="0" eaLnBrk="0" fontAlgn="base" hangingPunct="0">
        <a:spcBef>
          <a:spcPct val="45000"/>
        </a:spcBef>
        <a:spcAft>
          <a:spcPct val="20000"/>
        </a:spcAft>
        <a:buClr>
          <a:srgbClr val="0066CC"/>
        </a:buClr>
        <a:defRPr sz="3000">
          <a:solidFill>
            <a:schemeClr val="tx1"/>
          </a:solidFill>
          <a:latin typeface="+mn-lt"/>
          <a:ea typeface="ＭＳ Ｐゴシック" charset="0"/>
          <a:cs typeface="ＭＳ Ｐゴシック" charset="0"/>
        </a:defRPr>
      </a:lvl1pPr>
      <a:lvl2pPr marL="514350" indent="-400050" algn="l" rtl="0" eaLnBrk="0" fontAlgn="base" hangingPunct="0">
        <a:spcBef>
          <a:spcPct val="45000"/>
        </a:spcBef>
        <a:spcAft>
          <a:spcPct val="20000"/>
        </a:spcAft>
        <a:buClr>
          <a:srgbClr val="D33325"/>
        </a:buClr>
        <a:buFont typeface="Times" charset="0"/>
        <a:buChar char="•"/>
        <a:defRPr sz="3000">
          <a:solidFill>
            <a:schemeClr val="tx1"/>
          </a:solidFill>
          <a:latin typeface="+mj-lt"/>
          <a:ea typeface="ＭＳ Ｐゴシック" charset="0"/>
        </a:defRPr>
      </a:lvl2pPr>
      <a:lvl3pPr marL="1254125" indent="-450850" algn="l" rtl="0" eaLnBrk="0" fontAlgn="base" hangingPunct="0">
        <a:spcBef>
          <a:spcPct val="45000"/>
        </a:spcBef>
        <a:spcAft>
          <a:spcPct val="20000"/>
        </a:spcAft>
        <a:buClr>
          <a:srgbClr val="D33325"/>
        </a:buClr>
        <a:buFont typeface="Times New Roman" charset="0"/>
        <a:buChar char="–"/>
        <a:defRPr sz="2800">
          <a:solidFill>
            <a:schemeClr val="tx1"/>
          </a:solidFill>
          <a:latin typeface="+mj-lt"/>
          <a:ea typeface="ＭＳ Ｐゴシック" charset="0"/>
        </a:defRPr>
      </a:lvl3pPr>
      <a:lvl4pPr marL="1828800" indent="-342900" algn="l" rtl="0" eaLnBrk="0" fontAlgn="base" hangingPunct="0">
        <a:spcBef>
          <a:spcPct val="45000"/>
        </a:spcBef>
        <a:spcAft>
          <a:spcPct val="20000"/>
        </a:spcAft>
        <a:buClr>
          <a:srgbClr val="D33325"/>
        </a:buClr>
        <a:buFont typeface="Times" charset="0"/>
        <a:buChar char="•"/>
        <a:defRPr sz="2600">
          <a:solidFill>
            <a:schemeClr val="tx1"/>
          </a:solidFill>
          <a:latin typeface="+mj-lt"/>
          <a:ea typeface="ＭＳ Ｐゴシック" charset="0"/>
        </a:defRPr>
      </a:lvl4pPr>
      <a:lvl5pPr marL="2286000" indent="-334963" algn="l" rtl="0" eaLnBrk="0" fontAlgn="base" hangingPunct="0">
        <a:spcBef>
          <a:spcPct val="45000"/>
        </a:spcBef>
        <a:spcAft>
          <a:spcPct val="20000"/>
        </a:spcAft>
        <a:buClr>
          <a:srgbClr val="D33325"/>
        </a:buClr>
        <a:buFont typeface="Times New Roman" charset="0"/>
        <a:buChar char="–"/>
        <a:defRPr sz="2600">
          <a:solidFill>
            <a:schemeClr val="tx1"/>
          </a:solidFill>
          <a:latin typeface="+mj-lt"/>
          <a:ea typeface="ＭＳ Ｐゴシック" charset="0"/>
        </a:defRPr>
      </a:lvl5pPr>
      <a:lvl6pPr marL="27432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6pPr>
      <a:lvl7pPr marL="32004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7pPr>
      <a:lvl8pPr marL="36576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8pPr>
      <a:lvl9pPr marL="41148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guCWnbRET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2.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7.bin"/><Relationship Id="rId3" Type="http://schemas.openxmlformats.org/officeDocument/2006/relationships/notesSlide" Target="../notesSlides/notesSlide9.xml"/><Relationship Id="rId7" Type="http://schemas.openxmlformats.org/officeDocument/2006/relationships/oleObject" Target="../embeddings/oleObject4.bin"/><Relationship Id="rId12"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27.emf"/><Relationship Id="rId4" Type="http://schemas.openxmlformats.org/officeDocument/2006/relationships/image" Target="../media/image30.jpeg"/><Relationship Id="rId9" Type="http://schemas.openxmlformats.org/officeDocument/2006/relationships/oleObject" Target="../embeddings/oleObject5.bin"/><Relationship Id="rId1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5.xml"/><Relationship Id="rId7" Type="http://schemas.openxmlformats.org/officeDocument/2006/relationships/oleObject" Target="../embeddings/oleObject9.bin"/><Relationship Id="rId12"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5.png"/><Relationship Id="rId11" Type="http://schemas.openxmlformats.org/officeDocument/2006/relationships/oleObject" Target="../embeddings/oleObject11.bin"/><Relationship Id="rId5" Type="http://schemas.openxmlformats.org/officeDocument/2006/relationships/image" Target="../media/image41.wmf"/><Relationship Id="rId10" Type="http://schemas.openxmlformats.org/officeDocument/2006/relationships/image" Target="../media/image43.wmf"/><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54.wmf"/><Relationship Id="rId3" Type="http://schemas.openxmlformats.org/officeDocument/2006/relationships/notesSlide" Target="../notesSlides/notesSlide18.xml"/><Relationship Id="rId7" Type="http://schemas.openxmlformats.org/officeDocument/2006/relationships/image" Target="../media/image51.wm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6.png"/><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52.wmf"/><Relationship Id="rId1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en4HptC0mQ4" TargetMode="External"/><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63.jpe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8.wmf"/><Relationship Id="rId5" Type="http://schemas.openxmlformats.org/officeDocument/2006/relationships/oleObject" Target="../embeddings/oleObject18.bin"/><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8.wmf"/><Relationship Id="rId4"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gr7KmTOrx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27.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2.wmf"/><Relationship Id="rId5" Type="http://schemas.openxmlformats.org/officeDocument/2006/relationships/oleObject" Target="../embeddings/oleObject19.bin"/><Relationship Id="rId4" Type="http://schemas.openxmlformats.org/officeDocument/2006/relationships/image" Target="../media/image74.jpe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7cDAYFTXq3E"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9.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80.wmf"/><Relationship Id="rId5" Type="http://schemas.openxmlformats.org/officeDocument/2006/relationships/image" Target="../media/image82.png"/><Relationship Id="rId10" Type="http://schemas.openxmlformats.org/officeDocument/2006/relationships/oleObject" Target="../embeddings/oleObject23.bin"/><Relationship Id="rId4" Type="http://schemas.openxmlformats.org/officeDocument/2006/relationships/image" Target="../media/image81.jpeg"/><Relationship Id="rId9" Type="http://schemas.openxmlformats.org/officeDocument/2006/relationships/image" Target="../media/image79.wmf"/></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idx="4294967295"/>
          </p:nvPr>
        </p:nvSpPr>
        <p:spPr>
          <a:xfrm>
            <a:off x="2362200" y="2438400"/>
            <a:ext cx="6346825" cy="812800"/>
          </a:xfrm>
        </p:spPr>
        <p:txBody>
          <a:bodyPr/>
          <a:lstStyle/>
          <a:p>
            <a:pPr marL="0" indent="0" eaLnBrk="1" hangingPunct="1"/>
            <a:r>
              <a:rPr lang="en-US" altLang="x-none" sz="5200">
                <a:ea typeface="新細明體" charset="-120"/>
              </a:rPr>
              <a:t>AP1201 Chapter 8</a:t>
            </a:r>
            <a:endParaRPr lang="en-US" altLang="x-none">
              <a:ea typeface="新細明體" charset="-120"/>
            </a:endParaRPr>
          </a:p>
        </p:txBody>
      </p:sp>
      <p:sp>
        <p:nvSpPr>
          <p:cNvPr id="4098" name="Rectangle 3"/>
          <p:cNvSpPr>
            <a:spLocks noGrp="1" noChangeArrowheads="1"/>
          </p:cNvSpPr>
          <p:nvPr>
            <p:ph type="subTitle" idx="4294967295"/>
          </p:nvPr>
        </p:nvSpPr>
        <p:spPr>
          <a:xfrm>
            <a:off x="2362200" y="3094038"/>
            <a:ext cx="6781800" cy="1016000"/>
          </a:xfrm>
        </p:spPr>
        <p:txBody>
          <a:bodyPr/>
          <a:lstStyle/>
          <a:p>
            <a:pPr marL="0" indent="0" eaLnBrk="1" hangingPunct="1"/>
            <a:r>
              <a:rPr lang="en-US" altLang="x-none">
                <a:latin typeface="Times New Roman" charset="0"/>
                <a:ea typeface="新細明體" charset="-120"/>
              </a:rPr>
              <a:t>Mechanical Waves</a:t>
            </a:r>
            <a:br>
              <a:rPr lang="en-US" altLang="x-none">
                <a:latin typeface="Times New Roman" charset="0"/>
                <a:ea typeface="新細明體" charset="-120"/>
              </a:rPr>
            </a:br>
            <a:r>
              <a:rPr lang="en-US" altLang="x-none">
                <a:latin typeface="Times New Roman" charset="0"/>
                <a:ea typeface="新細明體" charset="-120"/>
              </a:rPr>
              <a:t>(Chapter 15 in textbook)</a:t>
            </a:r>
          </a:p>
        </p:txBody>
      </p:sp>
      <p:grpSp>
        <p:nvGrpSpPr>
          <p:cNvPr id="4099" name="Group 79"/>
          <p:cNvGrpSpPr>
            <a:grpSpLocks/>
          </p:cNvGrpSpPr>
          <p:nvPr/>
        </p:nvGrpSpPr>
        <p:grpSpPr bwMode="auto">
          <a:xfrm>
            <a:off x="239713" y="6296025"/>
            <a:ext cx="1216025" cy="485775"/>
            <a:chOff x="4297" y="361"/>
            <a:chExt cx="910" cy="364"/>
          </a:xfrm>
        </p:grpSpPr>
        <p:sp>
          <p:nvSpPr>
            <p:cNvPr id="4101" name="Freeform 80"/>
            <p:cNvSpPr>
              <a:spLocks/>
            </p:cNvSpPr>
            <p:nvPr/>
          </p:nvSpPr>
          <p:spPr bwMode="auto">
            <a:xfrm>
              <a:off x="4715" y="523"/>
              <a:ext cx="40" cy="51"/>
            </a:xfrm>
            <a:custGeom>
              <a:avLst/>
              <a:gdLst>
                <a:gd name="T0" fmla="*/ 0 w 116"/>
                <a:gd name="T1" fmla="*/ 0 h 155"/>
                <a:gd name="T2" fmla="*/ 0 w 116"/>
                <a:gd name="T3" fmla="*/ 0 h 155"/>
                <a:gd name="T4" fmla="*/ 0 w 116"/>
                <a:gd name="T5" fmla="*/ 0 h 155"/>
                <a:gd name="T6" fmla="*/ 0 w 116"/>
                <a:gd name="T7" fmla="*/ 0 h 155"/>
                <a:gd name="T8" fmla="*/ 0 w 116"/>
                <a:gd name="T9" fmla="*/ 0 h 155"/>
                <a:gd name="T10" fmla="*/ 0 w 116"/>
                <a:gd name="T11" fmla="*/ 0 h 155"/>
                <a:gd name="T12" fmla="*/ 0 w 116"/>
                <a:gd name="T13" fmla="*/ 0 h 155"/>
                <a:gd name="T14" fmla="*/ 0 w 116"/>
                <a:gd name="T15" fmla="*/ 0 h 155"/>
                <a:gd name="T16" fmla="*/ 0 w 116"/>
                <a:gd name="T17" fmla="*/ 0 h 155"/>
                <a:gd name="T18" fmla="*/ 0 w 116"/>
                <a:gd name="T19" fmla="*/ 0 h 155"/>
                <a:gd name="T20" fmla="*/ 0 w 116"/>
                <a:gd name="T21" fmla="*/ 0 h 155"/>
                <a:gd name="T22" fmla="*/ 0 w 116"/>
                <a:gd name="T23" fmla="*/ 0 h 155"/>
                <a:gd name="T24" fmla="*/ 0 w 116"/>
                <a:gd name="T25" fmla="*/ 0 h 155"/>
                <a:gd name="T26" fmla="*/ 0 w 116"/>
                <a:gd name="T27" fmla="*/ 0 h 155"/>
                <a:gd name="T28" fmla="*/ 0 w 116"/>
                <a:gd name="T29" fmla="*/ 0 h 155"/>
                <a:gd name="T30" fmla="*/ 0 w 116"/>
                <a:gd name="T31" fmla="*/ 0 h 155"/>
                <a:gd name="T32" fmla="*/ 0 w 116"/>
                <a:gd name="T33" fmla="*/ 0 h 155"/>
                <a:gd name="T34" fmla="*/ 0 w 116"/>
                <a:gd name="T35" fmla="*/ 0 h 155"/>
                <a:gd name="T36" fmla="*/ 0 w 116"/>
                <a:gd name="T37" fmla="*/ 0 h 155"/>
                <a:gd name="T38" fmla="*/ 0 w 116"/>
                <a:gd name="T39" fmla="*/ 0 h 155"/>
                <a:gd name="T40" fmla="*/ 0 w 116"/>
                <a:gd name="T41" fmla="*/ 0 h 155"/>
                <a:gd name="T42" fmla="*/ 0 w 116"/>
                <a:gd name="T43" fmla="*/ 0 h 155"/>
                <a:gd name="T44" fmla="*/ 0 w 116"/>
                <a:gd name="T45" fmla="*/ 0 h 1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
                <a:gd name="T70" fmla="*/ 0 h 155"/>
                <a:gd name="T71" fmla="*/ 116 w 116"/>
                <a:gd name="T72" fmla="*/ 155 h 1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 h="155">
                  <a:moveTo>
                    <a:pt x="114" y="120"/>
                  </a:moveTo>
                  <a:lnTo>
                    <a:pt x="84" y="127"/>
                  </a:lnTo>
                  <a:lnTo>
                    <a:pt x="62" y="123"/>
                  </a:lnTo>
                  <a:lnTo>
                    <a:pt x="45" y="113"/>
                  </a:lnTo>
                  <a:lnTo>
                    <a:pt x="31" y="74"/>
                  </a:lnTo>
                  <a:lnTo>
                    <a:pt x="35" y="52"/>
                  </a:lnTo>
                  <a:lnTo>
                    <a:pt x="45" y="39"/>
                  </a:lnTo>
                  <a:lnTo>
                    <a:pt x="61" y="31"/>
                  </a:lnTo>
                  <a:lnTo>
                    <a:pt x="81" y="26"/>
                  </a:lnTo>
                  <a:lnTo>
                    <a:pt x="113" y="32"/>
                  </a:lnTo>
                  <a:lnTo>
                    <a:pt x="114" y="6"/>
                  </a:lnTo>
                  <a:lnTo>
                    <a:pt x="80" y="0"/>
                  </a:lnTo>
                  <a:lnTo>
                    <a:pt x="46" y="6"/>
                  </a:lnTo>
                  <a:lnTo>
                    <a:pt x="20" y="19"/>
                  </a:lnTo>
                  <a:lnTo>
                    <a:pt x="5" y="44"/>
                  </a:lnTo>
                  <a:lnTo>
                    <a:pt x="0" y="77"/>
                  </a:lnTo>
                  <a:lnTo>
                    <a:pt x="6" y="110"/>
                  </a:lnTo>
                  <a:lnTo>
                    <a:pt x="23" y="135"/>
                  </a:lnTo>
                  <a:lnTo>
                    <a:pt x="49" y="149"/>
                  </a:lnTo>
                  <a:lnTo>
                    <a:pt x="83" y="155"/>
                  </a:lnTo>
                  <a:lnTo>
                    <a:pt x="116" y="148"/>
                  </a:lnTo>
                  <a:lnTo>
                    <a:pt x="114"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 name="Freeform 81"/>
            <p:cNvSpPr>
              <a:spLocks/>
            </p:cNvSpPr>
            <p:nvPr/>
          </p:nvSpPr>
          <p:spPr bwMode="auto">
            <a:xfrm>
              <a:off x="4761" y="536"/>
              <a:ext cx="10"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 name="Freeform 82"/>
            <p:cNvSpPr>
              <a:spLocks/>
            </p:cNvSpPr>
            <p:nvPr/>
          </p:nvSpPr>
          <p:spPr bwMode="auto">
            <a:xfrm>
              <a:off x="4761" y="520"/>
              <a:ext cx="10"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 name="Freeform 83"/>
            <p:cNvSpPr>
              <a:spLocks/>
            </p:cNvSpPr>
            <p:nvPr/>
          </p:nvSpPr>
          <p:spPr bwMode="auto">
            <a:xfrm>
              <a:off x="4775" y="525"/>
              <a:ext cx="26" cy="49"/>
            </a:xfrm>
            <a:custGeom>
              <a:avLst/>
              <a:gdLst>
                <a:gd name="T0" fmla="*/ 0 w 77"/>
                <a:gd name="T1" fmla="*/ 0 h 147"/>
                <a:gd name="T2" fmla="*/ 0 w 77"/>
                <a:gd name="T3" fmla="*/ 0 h 147"/>
                <a:gd name="T4" fmla="*/ 0 w 77"/>
                <a:gd name="T5" fmla="*/ 0 h 147"/>
                <a:gd name="T6" fmla="*/ 0 w 77"/>
                <a:gd name="T7" fmla="*/ 0 h 147"/>
                <a:gd name="T8" fmla="*/ 0 w 77"/>
                <a:gd name="T9" fmla="*/ 0 h 147"/>
                <a:gd name="T10" fmla="*/ 0 w 77"/>
                <a:gd name="T11" fmla="*/ 0 h 147"/>
                <a:gd name="T12" fmla="*/ 0 w 77"/>
                <a:gd name="T13" fmla="*/ 0 h 147"/>
                <a:gd name="T14" fmla="*/ 0 w 77"/>
                <a:gd name="T15" fmla="*/ 0 h 147"/>
                <a:gd name="T16" fmla="*/ 0 w 77"/>
                <a:gd name="T17" fmla="*/ 0 h 147"/>
                <a:gd name="T18" fmla="*/ 0 w 77"/>
                <a:gd name="T19" fmla="*/ 0 h 147"/>
                <a:gd name="T20" fmla="*/ 0 w 77"/>
                <a:gd name="T21" fmla="*/ 0 h 147"/>
                <a:gd name="T22" fmla="*/ 0 w 77"/>
                <a:gd name="T23" fmla="*/ 0 h 147"/>
                <a:gd name="T24" fmla="*/ 0 w 77"/>
                <a:gd name="T25" fmla="*/ 0 h 147"/>
                <a:gd name="T26" fmla="*/ 0 w 77"/>
                <a:gd name="T27" fmla="*/ 0 h 147"/>
                <a:gd name="T28" fmla="*/ 0 w 77"/>
                <a:gd name="T29" fmla="*/ 0 h 147"/>
                <a:gd name="T30" fmla="*/ 0 w 77"/>
                <a:gd name="T31" fmla="*/ 0 h 147"/>
                <a:gd name="T32" fmla="*/ 0 w 77"/>
                <a:gd name="T33" fmla="*/ 0 h 147"/>
                <a:gd name="T34" fmla="*/ 0 w 77"/>
                <a:gd name="T35" fmla="*/ 0 h 147"/>
                <a:gd name="T36" fmla="*/ 0 w 77"/>
                <a:gd name="T37" fmla="*/ 0 h 147"/>
                <a:gd name="T38" fmla="*/ 0 w 77"/>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147"/>
                <a:gd name="T62" fmla="*/ 77 w 77"/>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147">
                  <a:moveTo>
                    <a:pt x="75" y="119"/>
                  </a:moveTo>
                  <a:lnTo>
                    <a:pt x="67" y="121"/>
                  </a:lnTo>
                  <a:lnTo>
                    <a:pt x="51" y="112"/>
                  </a:lnTo>
                  <a:lnTo>
                    <a:pt x="49" y="96"/>
                  </a:lnTo>
                  <a:lnTo>
                    <a:pt x="49" y="53"/>
                  </a:lnTo>
                  <a:lnTo>
                    <a:pt x="75" y="53"/>
                  </a:lnTo>
                  <a:lnTo>
                    <a:pt x="75" y="33"/>
                  </a:lnTo>
                  <a:lnTo>
                    <a:pt x="49" y="33"/>
                  </a:lnTo>
                  <a:lnTo>
                    <a:pt x="49" y="0"/>
                  </a:lnTo>
                  <a:lnTo>
                    <a:pt x="22" y="11"/>
                  </a:lnTo>
                  <a:lnTo>
                    <a:pt x="22" y="33"/>
                  </a:lnTo>
                  <a:lnTo>
                    <a:pt x="0" y="33"/>
                  </a:lnTo>
                  <a:lnTo>
                    <a:pt x="0" y="53"/>
                  </a:lnTo>
                  <a:lnTo>
                    <a:pt x="22" y="53"/>
                  </a:lnTo>
                  <a:lnTo>
                    <a:pt x="22" y="102"/>
                  </a:lnTo>
                  <a:lnTo>
                    <a:pt x="31" y="135"/>
                  </a:lnTo>
                  <a:lnTo>
                    <a:pt x="58" y="147"/>
                  </a:lnTo>
                  <a:lnTo>
                    <a:pt x="77" y="141"/>
                  </a:lnTo>
                  <a:lnTo>
                    <a:pt x="75"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 name="Freeform 84"/>
            <p:cNvSpPr>
              <a:spLocks/>
            </p:cNvSpPr>
            <p:nvPr/>
          </p:nvSpPr>
          <p:spPr bwMode="auto">
            <a:xfrm>
              <a:off x="4804" y="536"/>
              <a:ext cx="39" cy="53"/>
            </a:xfrm>
            <a:custGeom>
              <a:avLst/>
              <a:gdLst>
                <a:gd name="T0" fmla="*/ 0 w 117"/>
                <a:gd name="T1" fmla="*/ 0 h 159"/>
                <a:gd name="T2" fmla="*/ 0 w 117"/>
                <a:gd name="T3" fmla="*/ 0 h 159"/>
                <a:gd name="T4" fmla="*/ 0 w 117"/>
                <a:gd name="T5" fmla="*/ 0 h 159"/>
                <a:gd name="T6" fmla="*/ 0 w 117"/>
                <a:gd name="T7" fmla="*/ 0 h 159"/>
                <a:gd name="T8" fmla="*/ 0 w 117"/>
                <a:gd name="T9" fmla="*/ 0 h 159"/>
                <a:gd name="T10" fmla="*/ 0 w 117"/>
                <a:gd name="T11" fmla="*/ 0 h 159"/>
                <a:gd name="T12" fmla="*/ 0 w 117"/>
                <a:gd name="T13" fmla="*/ 0 h 159"/>
                <a:gd name="T14" fmla="*/ 0 w 117"/>
                <a:gd name="T15" fmla="*/ 0 h 159"/>
                <a:gd name="T16" fmla="*/ 0 w 117"/>
                <a:gd name="T17" fmla="*/ 0 h 159"/>
                <a:gd name="T18" fmla="*/ 0 w 117"/>
                <a:gd name="T19" fmla="*/ 0 h 159"/>
                <a:gd name="T20" fmla="*/ 0 w 117"/>
                <a:gd name="T21" fmla="*/ 0 h 159"/>
                <a:gd name="T22" fmla="*/ 0 w 117"/>
                <a:gd name="T23" fmla="*/ 0 h 159"/>
                <a:gd name="T24" fmla="*/ 0 w 117"/>
                <a:gd name="T25" fmla="*/ 0 h 159"/>
                <a:gd name="T26" fmla="*/ 0 w 117"/>
                <a:gd name="T27" fmla="*/ 0 h 159"/>
                <a:gd name="T28" fmla="*/ 0 w 117"/>
                <a:gd name="T29" fmla="*/ 0 h 159"/>
                <a:gd name="T30" fmla="*/ 0 w 117"/>
                <a:gd name="T31" fmla="*/ 0 h 159"/>
                <a:gd name="T32" fmla="*/ 0 w 117"/>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7"/>
                <a:gd name="T52" fmla="*/ 0 h 159"/>
                <a:gd name="T53" fmla="*/ 117 w 117"/>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7" h="159">
                  <a:moveTo>
                    <a:pt x="7" y="156"/>
                  </a:moveTo>
                  <a:lnTo>
                    <a:pt x="27" y="159"/>
                  </a:lnTo>
                  <a:lnTo>
                    <a:pt x="56" y="149"/>
                  </a:lnTo>
                  <a:lnTo>
                    <a:pt x="70" y="120"/>
                  </a:lnTo>
                  <a:lnTo>
                    <a:pt x="117" y="0"/>
                  </a:lnTo>
                  <a:lnTo>
                    <a:pt x="86" y="0"/>
                  </a:lnTo>
                  <a:lnTo>
                    <a:pt x="65" y="65"/>
                  </a:lnTo>
                  <a:lnTo>
                    <a:pt x="59" y="81"/>
                  </a:lnTo>
                  <a:lnTo>
                    <a:pt x="53" y="69"/>
                  </a:lnTo>
                  <a:lnTo>
                    <a:pt x="33" y="0"/>
                  </a:lnTo>
                  <a:lnTo>
                    <a:pt x="0" y="0"/>
                  </a:lnTo>
                  <a:lnTo>
                    <a:pt x="43" y="117"/>
                  </a:lnTo>
                  <a:lnTo>
                    <a:pt x="36" y="131"/>
                  </a:lnTo>
                  <a:lnTo>
                    <a:pt x="23" y="138"/>
                  </a:lnTo>
                  <a:lnTo>
                    <a:pt x="10" y="137"/>
                  </a:lnTo>
                  <a:lnTo>
                    <a:pt x="7"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 name="Freeform 85"/>
            <p:cNvSpPr>
              <a:spLocks/>
            </p:cNvSpPr>
            <p:nvPr/>
          </p:nvSpPr>
          <p:spPr bwMode="auto">
            <a:xfrm>
              <a:off x="4871" y="523"/>
              <a:ext cx="40" cy="52"/>
            </a:xfrm>
            <a:custGeom>
              <a:avLst/>
              <a:gdLst>
                <a:gd name="T0" fmla="*/ 0 w 121"/>
                <a:gd name="T1" fmla="*/ 0 h 156"/>
                <a:gd name="T2" fmla="*/ 0 w 121"/>
                <a:gd name="T3" fmla="*/ 0 h 156"/>
                <a:gd name="T4" fmla="*/ 0 w 121"/>
                <a:gd name="T5" fmla="*/ 0 h 156"/>
                <a:gd name="T6" fmla="*/ 0 w 121"/>
                <a:gd name="T7" fmla="*/ 0 h 156"/>
                <a:gd name="T8" fmla="*/ 0 w 121"/>
                <a:gd name="T9" fmla="*/ 0 h 156"/>
                <a:gd name="T10" fmla="*/ 0 w 121"/>
                <a:gd name="T11" fmla="*/ 0 h 156"/>
                <a:gd name="T12" fmla="*/ 0 w 121"/>
                <a:gd name="T13" fmla="*/ 0 h 156"/>
                <a:gd name="T14" fmla="*/ 0 w 121"/>
                <a:gd name="T15" fmla="*/ 0 h 156"/>
                <a:gd name="T16" fmla="*/ 0 w 121"/>
                <a:gd name="T17" fmla="*/ 0 h 156"/>
                <a:gd name="T18" fmla="*/ 0 w 121"/>
                <a:gd name="T19" fmla="*/ 0 h 156"/>
                <a:gd name="T20" fmla="*/ 0 w 121"/>
                <a:gd name="T21" fmla="*/ 0 h 156"/>
                <a:gd name="T22" fmla="*/ 0 w 121"/>
                <a:gd name="T23" fmla="*/ 0 h 156"/>
                <a:gd name="T24" fmla="*/ 0 w 121"/>
                <a:gd name="T25" fmla="*/ 0 h 156"/>
                <a:gd name="T26" fmla="*/ 0 w 121"/>
                <a:gd name="T27" fmla="*/ 0 h 156"/>
                <a:gd name="T28" fmla="*/ 0 w 121"/>
                <a:gd name="T29" fmla="*/ 0 h 156"/>
                <a:gd name="T30" fmla="*/ 0 w 121"/>
                <a:gd name="T31" fmla="*/ 0 h 156"/>
                <a:gd name="T32" fmla="*/ 0 w 121"/>
                <a:gd name="T33" fmla="*/ 0 h 156"/>
                <a:gd name="T34" fmla="*/ 0 w 121"/>
                <a:gd name="T35" fmla="*/ 0 h 156"/>
                <a:gd name="T36" fmla="*/ 0 w 121"/>
                <a:gd name="T37" fmla="*/ 0 h 156"/>
                <a:gd name="T38" fmla="*/ 0 w 121"/>
                <a:gd name="T39" fmla="*/ 0 h 156"/>
                <a:gd name="T40" fmla="*/ 0 w 121"/>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1"/>
                <a:gd name="T64" fmla="*/ 0 h 156"/>
                <a:gd name="T65" fmla="*/ 121 w 121"/>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1" h="156">
                  <a:moveTo>
                    <a:pt x="94" y="0"/>
                  </a:moveTo>
                  <a:lnTo>
                    <a:pt x="94" y="87"/>
                  </a:lnTo>
                  <a:lnTo>
                    <a:pt x="88" y="119"/>
                  </a:lnTo>
                  <a:lnTo>
                    <a:pt x="79" y="127"/>
                  </a:lnTo>
                  <a:lnTo>
                    <a:pt x="65" y="130"/>
                  </a:lnTo>
                  <a:lnTo>
                    <a:pt x="36" y="119"/>
                  </a:lnTo>
                  <a:lnTo>
                    <a:pt x="30" y="88"/>
                  </a:lnTo>
                  <a:lnTo>
                    <a:pt x="30" y="0"/>
                  </a:lnTo>
                  <a:lnTo>
                    <a:pt x="0" y="0"/>
                  </a:lnTo>
                  <a:lnTo>
                    <a:pt x="0" y="93"/>
                  </a:lnTo>
                  <a:lnTo>
                    <a:pt x="4" y="120"/>
                  </a:lnTo>
                  <a:lnTo>
                    <a:pt x="16" y="139"/>
                  </a:lnTo>
                  <a:lnTo>
                    <a:pt x="35" y="153"/>
                  </a:lnTo>
                  <a:lnTo>
                    <a:pt x="61" y="156"/>
                  </a:lnTo>
                  <a:lnTo>
                    <a:pt x="91" y="152"/>
                  </a:lnTo>
                  <a:lnTo>
                    <a:pt x="108" y="139"/>
                  </a:lnTo>
                  <a:lnTo>
                    <a:pt x="118" y="119"/>
                  </a:lnTo>
                  <a:lnTo>
                    <a:pt x="121" y="93"/>
                  </a:lnTo>
                  <a:lnTo>
                    <a:pt x="121"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 name="Freeform 86"/>
            <p:cNvSpPr>
              <a:spLocks/>
            </p:cNvSpPr>
            <p:nvPr/>
          </p:nvSpPr>
          <p:spPr bwMode="auto">
            <a:xfrm>
              <a:off x="4921" y="536"/>
              <a:ext cx="35" cy="37"/>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2"/>
                  </a:moveTo>
                  <a:lnTo>
                    <a:pt x="0" y="2"/>
                  </a:lnTo>
                  <a:lnTo>
                    <a:pt x="2" y="41"/>
                  </a:lnTo>
                  <a:lnTo>
                    <a:pt x="2" y="113"/>
                  </a:lnTo>
                  <a:lnTo>
                    <a:pt x="29" y="113"/>
                  </a:lnTo>
                  <a:lnTo>
                    <a:pt x="29" y="61"/>
                  </a:lnTo>
                  <a:lnTo>
                    <a:pt x="35" y="35"/>
                  </a:lnTo>
                  <a:lnTo>
                    <a:pt x="42" y="26"/>
                  </a:lnTo>
                  <a:lnTo>
                    <a:pt x="54" y="22"/>
                  </a:lnTo>
                  <a:lnTo>
                    <a:pt x="67" y="26"/>
                  </a:lnTo>
                  <a:lnTo>
                    <a:pt x="73" y="35"/>
                  </a:lnTo>
                  <a:lnTo>
                    <a:pt x="77" y="58"/>
                  </a:lnTo>
                  <a:lnTo>
                    <a:pt x="77" y="113"/>
                  </a:lnTo>
                  <a:lnTo>
                    <a:pt x="104" y="113"/>
                  </a:lnTo>
                  <a:lnTo>
                    <a:pt x="104" y="49"/>
                  </a:lnTo>
                  <a:lnTo>
                    <a:pt x="97" y="13"/>
                  </a:lnTo>
                  <a:lnTo>
                    <a:pt x="86" y="3"/>
                  </a:lnTo>
                  <a:lnTo>
                    <a:pt x="64" y="0"/>
                  </a:lnTo>
                  <a:lnTo>
                    <a:pt x="44" y="3"/>
                  </a:lnTo>
                  <a:lnTo>
                    <a:pt x="28" y="19"/>
                  </a:lnTo>
                  <a:lnTo>
                    <a:pt x="2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8" name="Freeform 87"/>
            <p:cNvSpPr>
              <a:spLocks/>
            </p:cNvSpPr>
            <p:nvPr/>
          </p:nvSpPr>
          <p:spPr bwMode="auto">
            <a:xfrm>
              <a:off x="4967" y="536"/>
              <a:ext cx="8"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9" name="Freeform 88"/>
            <p:cNvSpPr>
              <a:spLocks/>
            </p:cNvSpPr>
            <p:nvPr/>
          </p:nvSpPr>
          <p:spPr bwMode="auto">
            <a:xfrm>
              <a:off x="4967" y="520"/>
              <a:ext cx="8"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0" name="Freeform 89"/>
            <p:cNvSpPr>
              <a:spLocks/>
            </p:cNvSpPr>
            <p:nvPr/>
          </p:nvSpPr>
          <p:spPr bwMode="auto">
            <a:xfrm>
              <a:off x="4981" y="536"/>
              <a:ext cx="39" cy="37"/>
            </a:xfrm>
            <a:custGeom>
              <a:avLst/>
              <a:gdLst>
                <a:gd name="T0" fmla="*/ 0 w 115"/>
                <a:gd name="T1" fmla="*/ 0 h 111"/>
                <a:gd name="T2" fmla="*/ 0 w 115"/>
                <a:gd name="T3" fmla="*/ 0 h 111"/>
                <a:gd name="T4" fmla="*/ 0 w 115"/>
                <a:gd name="T5" fmla="*/ 0 h 111"/>
                <a:gd name="T6" fmla="*/ 0 w 115"/>
                <a:gd name="T7" fmla="*/ 0 h 111"/>
                <a:gd name="T8" fmla="*/ 0 w 115"/>
                <a:gd name="T9" fmla="*/ 0 h 111"/>
                <a:gd name="T10" fmla="*/ 0 w 115"/>
                <a:gd name="T11" fmla="*/ 0 h 111"/>
                <a:gd name="T12" fmla="*/ 0 w 115"/>
                <a:gd name="T13" fmla="*/ 0 h 111"/>
                <a:gd name="T14" fmla="*/ 0 w 115"/>
                <a:gd name="T15" fmla="*/ 0 h 111"/>
                <a:gd name="T16" fmla="*/ 0 w 115"/>
                <a:gd name="T17" fmla="*/ 0 h 111"/>
                <a:gd name="T18" fmla="*/ 0 w 115"/>
                <a:gd name="T19" fmla="*/ 0 h 111"/>
                <a:gd name="T20" fmla="*/ 0 w 115"/>
                <a:gd name="T21" fmla="*/ 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111"/>
                <a:gd name="T35" fmla="*/ 115 w 11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111">
                  <a:moveTo>
                    <a:pt x="72" y="111"/>
                  </a:moveTo>
                  <a:lnTo>
                    <a:pt x="115" y="0"/>
                  </a:lnTo>
                  <a:lnTo>
                    <a:pt x="86" y="0"/>
                  </a:lnTo>
                  <a:lnTo>
                    <a:pt x="64" y="62"/>
                  </a:lnTo>
                  <a:lnTo>
                    <a:pt x="56" y="86"/>
                  </a:lnTo>
                  <a:lnTo>
                    <a:pt x="47" y="55"/>
                  </a:lnTo>
                  <a:lnTo>
                    <a:pt x="31" y="0"/>
                  </a:lnTo>
                  <a:lnTo>
                    <a:pt x="0" y="0"/>
                  </a:lnTo>
                  <a:lnTo>
                    <a:pt x="38" y="111"/>
                  </a:lnTo>
                  <a:lnTo>
                    <a:pt x="72"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1" name="Freeform 90"/>
            <p:cNvSpPr>
              <a:spLocks/>
            </p:cNvSpPr>
            <p:nvPr/>
          </p:nvSpPr>
          <p:spPr bwMode="auto">
            <a:xfrm>
              <a:off x="5041" y="563"/>
              <a:ext cx="14" cy="12"/>
            </a:xfrm>
            <a:custGeom>
              <a:avLst/>
              <a:gdLst>
                <a:gd name="T0" fmla="*/ 0 w 41"/>
                <a:gd name="T1" fmla="*/ 0 h 34"/>
                <a:gd name="T2" fmla="*/ 0 w 41"/>
                <a:gd name="T3" fmla="*/ 0 h 34"/>
                <a:gd name="T4" fmla="*/ 0 w 41"/>
                <a:gd name="T5" fmla="*/ 0 h 34"/>
                <a:gd name="T6" fmla="*/ 0 w 41"/>
                <a:gd name="T7" fmla="*/ 0 h 34"/>
                <a:gd name="T8" fmla="*/ 0 w 41"/>
                <a:gd name="T9" fmla="*/ 0 h 34"/>
                <a:gd name="T10" fmla="*/ 0 w 41"/>
                <a:gd name="T11" fmla="*/ 0 h 34"/>
                <a:gd name="T12" fmla="*/ 0 w 41"/>
                <a:gd name="T13" fmla="*/ 0 h 34"/>
                <a:gd name="T14" fmla="*/ 0 60000 65536"/>
                <a:gd name="T15" fmla="*/ 0 60000 65536"/>
                <a:gd name="T16" fmla="*/ 0 60000 65536"/>
                <a:gd name="T17" fmla="*/ 0 60000 65536"/>
                <a:gd name="T18" fmla="*/ 0 60000 65536"/>
                <a:gd name="T19" fmla="*/ 0 60000 65536"/>
                <a:gd name="T20" fmla="*/ 0 60000 65536"/>
                <a:gd name="T21" fmla="*/ 0 w 41"/>
                <a:gd name="T22" fmla="*/ 0 h 34"/>
                <a:gd name="T23" fmla="*/ 41 w 4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4">
                  <a:moveTo>
                    <a:pt x="0" y="10"/>
                  </a:moveTo>
                  <a:lnTo>
                    <a:pt x="2" y="34"/>
                  </a:lnTo>
                  <a:lnTo>
                    <a:pt x="41" y="24"/>
                  </a:lnTo>
                  <a:lnTo>
                    <a:pt x="41" y="0"/>
                  </a:lnTo>
                  <a:lnTo>
                    <a:pt x="5"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2" name="Freeform 91"/>
            <p:cNvSpPr>
              <a:spLocks/>
            </p:cNvSpPr>
            <p:nvPr/>
          </p:nvSpPr>
          <p:spPr bwMode="auto">
            <a:xfrm>
              <a:off x="5041" y="536"/>
              <a:ext cx="18" cy="22"/>
            </a:xfrm>
            <a:custGeom>
              <a:avLst/>
              <a:gdLst>
                <a:gd name="T0" fmla="*/ 0 w 50"/>
                <a:gd name="T1" fmla="*/ 0 h 67"/>
                <a:gd name="T2" fmla="*/ 0 w 50"/>
                <a:gd name="T3" fmla="*/ 0 h 67"/>
                <a:gd name="T4" fmla="*/ 0 w 50"/>
                <a:gd name="T5" fmla="*/ 0 h 67"/>
                <a:gd name="T6" fmla="*/ 0 w 50"/>
                <a:gd name="T7" fmla="*/ 0 h 67"/>
                <a:gd name="T8" fmla="*/ 0 w 50"/>
                <a:gd name="T9" fmla="*/ 0 h 67"/>
                <a:gd name="T10" fmla="*/ 0 w 50"/>
                <a:gd name="T11" fmla="*/ 0 h 67"/>
                <a:gd name="T12" fmla="*/ 0 w 50"/>
                <a:gd name="T13" fmla="*/ 0 h 67"/>
                <a:gd name="T14" fmla="*/ 0 w 50"/>
                <a:gd name="T15" fmla="*/ 0 h 67"/>
                <a:gd name="T16" fmla="*/ 0 w 50"/>
                <a:gd name="T17" fmla="*/ 0 h 67"/>
                <a:gd name="T18" fmla="*/ 0 w 50"/>
                <a:gd name="T19" fmla="*/ 0 h 67"/>
                <a:gd name="T20" fmla="*/ 0 w 50"/>
                <a:gd name="T21" fmla="*/ 0 h 67"/>
                <a:gd name="T22" fmla="*/ 0 w 50"/>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67"/>
                <a:gd name="T38" fmla="*/ 50 w 50"/>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67">
                  <a:moveTo>
                    <a:pt x="0" y="47"/>
                  </a:moveTo>
                  <a:lnTo>
                    <a:pt x="0" y="67"/>
                  </a:lnTo>
                  <a:lnTo>
                    <a:pt x="49" y="67"/>
                  </a:lnTo>
                  <a:lnTo>
                    <a:pt x="50" y="57"/>
                  </a:lnTo>
                  <a:lnTo>
                    <a:pt x="39" y="15"/>
                  </a:lnTo>
                  <a:lnTo>
                    <a:pt x="23" y="3"/>
                  </a:lnTo>
                  <a:lnTo>
                    <a:pt x="0" y="0"/>
                  </a:lnTo>
                  <a:lnTo>
                    <a:pt x="0" y="21"/>
                  </a:lnTo>
                  <a:lnTo>
                    <a:pt x="15" y="28"/>
                  </a:lnTo>
                  <a:lnTo>
                    <a:pt x="23" y="47"/>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3" name="Freeform 92"/>
            <p:cNvSpPr>
              <a:spLocks/>
            </p:cNvSpPr>
            <p:nvPr/>
          </p:nvSpPr>
          <p:spPr bwMode="auto">
            <a:xfrm>
              <a:off x="5023" y="535"/>
              <a:ext cx="18" cy="40"/>
            </a:xfrm>
            <a:custGeom>
              <a:avLst/>
              <a:gdLst>
                <a:gd name="T0" fmla="*/ 0 w 54"/>
                <a:gd name="T1" fmla="*/ 0 h 120"/>
                <a:gd name="T2" fmla="*/ 0 w 54"/>
                <a:gd name="T3" fmla="*/ 0 h 120"/>
                <a:gd name="T4" fmla="*/ 0 w 54"/>
                <a:gd name="T5" fmla="*/ 0 h 120"/>
                <a:gd name="T6" fmla="*/ 0 w 54"/>
                <a:gd name="T7" fmla="*/ 0 h 120"/>
                <a:gd name="T8" fmla="*/ 0 w 54"/>
                <a:gd name="T9" fmla="*/ 0 h 120"/>
                <a:gd name="T10" fmla="*/ 0 w 54"/>
                <a:gd name="T11" fmla="*/ 0 h 120"/>
                <a:gd name="T12" fmla="*/ 0 w 54"/>
                <a:gd name="T13" fmla="*/ 0 h 120"/>
                <a:gd name="T14" fmla="*/ 0 w 54"/>
                <a:gd name="T15" fmla="*/ 0 h 120"/>
                <a:gd name="T16" fmla="*/ 0 w 54"/>
                <a:gd name="T17" fmla="*/ 0 h 120"/>
                <a:gd name="T18" fmla="*/ 0 w 54"/>
                <a:gd name="T19" fmla="*/ 0 h 120"/>
                <a:gd name="T20" fmla="*/ 0 w 54"/>
                <a:gd name="T21" fmla="*/ 0 h 120"/>
                <a:gd name="T22" fmla="*/ 0 w 54"/>
                <a:gd name="T23" fmla="*/ 0 h 120"/>
                <a:gd name="T24" fmla="*/ 0 w 54"/>
                <a:gd name="T25" fmla="*/ 0 h 120"/>
                <a:gd name="T26" fmla="*/ 0 w 54"/>
                <a:gd name="T27" fmla="*/ 0 h 120"/>
                <a:gd name="T28" fmla="*/ 0 w 54"/>
                <a:gd name="T29" fmla="*/ 0 h 120"/>
                <a:gd name="T30" fmla="*/ 0 w 54"/>
                <a:gd name="T31" fmla="*/ 0 h 120"/>
                <a:gd name="T32" fmla="*/ 0 w 54"/>
                <a:gd name="T33" fmla="*/ 0 h 120"/>
                <a:gd name="T34" fmla="*/ 0 w 54"/>
                <a:gd name="T35" fmla="*/ 0 h 120"/>
                <a:gd name="T36" fmla="*/ 0 w 54"/>
                <a:gd name="T37" fmla="*/ 0 h 120"/>
                <a:gd name="T38" fmla="*/ 0 w 54"/>
                <a:gd name="T39" fmla="*/ 0 h 120"/>
                <a:gd name="T40" fmla="*/ 0 w 54"/>
                <a:gd name="T41" fmla="*/ 0 h 1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120"/>
                <a:gd name="T65" fmla="*/ 54 w 54"/>
                <a:gd name="T66" fmla="*/ 120 h 1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120">
                  <a:moveTo>
                    <a:pt x="54" y="24"/>
                  </a:moveTo>
                  <a:lnTo>
                    <a:pt x="54" y="3"/>
                  </a:lnTo>
                  <a:lnTo>
                    <a:pt x="52" y="0"/>
                  </a:lnTo>
                  <a:lnTo>
                    <a:pt x="32" y="6"/>
                  </a:lnTo>
                  <a:lnTo>
                    <a:pt x="15" y="18"/>
                  </a:lnTo>
                  <a:lnTo>
                    <a:pt x="4" y="38"/>
                  </a:lnTo>
                  <a:lnTo>
                    <a:pt x="0" y="61"/>
                  </a:lnTo>
                  <a:lnTo>
                    <a:pt x="4" y="84"/>
                  </a:lnTo>
                  <a:lnTo>
                    <a:pt x="16" y="103"/>
                  </a:lnTo>
                  <a:lnTo>
                    <a:pt x="33" y="116"/>
                  </a:lnTo>
                  <a:lnTo>
                    <a:pt x="54" y="120"/>
                  </a:lnTo>
                  <a:lnTo>
                    <a:pt x="54" y="96"/>
                  </a:lnTo>
                  <a:lnTo>
                    <a:pt x="39" y="90"/>
                  </a:lnTo>
                  <a:lnTo>
                    <a:pt x="28" y="70"/>
                  </a:lnTo>
                  <a:lnTo>
                    <a:pt x="54" y="70"/>
                  </a:lnTo>
                  <a:lnTo>
                    <a:pt x="54" y="50"/>
                  </a:lnTo>
                  <a:lnTo>
                    <a:pt x="28" y="50"/>
                  </a:lnTo>
                  <a:lnTo>
                    <a:pt x="35" y="31"/>
                  </a:lnTo>
                  <a:lnTo>
                    <a:pt x="52" y="22"/>
                  </a:lnTo>
                  <a:lnTo>
                    <a:pt x="5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4" name="Freeform 93"/>
            <p:cNvSpPr>
              <a:spLocks/>
            </p:cNvSpPr>
            <p:nvPr/>
          </p:nvSpPr>
          <p:spPr bwMode="auto">
            <a:xfrm>
              <a:off x="5065" y="536"/>
              <a:ext cx="23" cy="37"/>
            </a:xfrm>
            <a:custGeom>
              <a:avLst/>
              <a:gdLst>
                <a:gd name="T0" fmla="*/ 0 w 68"/>
                <a:gd name="T1" fmla="*/ 0 h 113"/>
                <a:gd name="T2" fmla="*/ 0 w 68"/>
                <a:gd name="T3" fmla="*/ 0 h 113"/>
                <a:gd name="T4" fmla="*/ 0 w 68"/>
                <a:gd name="T5" fmla="*/ 0 h 113"/>
                <a:gd name="T6" fmla="*/ 0 w 68"/>
                <a:gd name="T7" fmla="*/ 0 h 113"/>
                <a:gd name="T8" fmla="*/ 0 w 68"/>
                <a:gd name="T9" fmla="*/ 0 h 113"/>
                <a:gd name="T10" fmla="*/ 0 w 68"/>
                <a:gd name="T11" fmla="*/ 0 h 113"/>
                <a:gd name="T12" fmla="*/ 0 w 68"/>
                <a:gd name="T13" fmla="*/ 0 h 113"/>
                <a:gd name="T14" fmla="*/ 0 w 68"/>
                <a:gd name="T15" fmla="*/ 0 h 113"/>
                <a:gd name="T16" fmla="*/ 0 w 68"/>
                <a:gd name="T17" fmla="*/ 0 h 113"/>
                <a:gd name="T18" fmla="*/ 0 w 68"/>
                <a:gd name="T19" fmla="*/ 0 h 113"/>
                <a:gd name="T20" fmla="*/ 0 w 68"/>
                <a:gd name="T21" fmla="*/ 0 h 113"/>
                <a:gd name="T22" fmla="*/ 0 w 68"/>
                <a:gd name="T23" fmla="*/ 0 h 113"/>
                <a:gd name="T24" fmla="*/ 0 w 68"/>
                <a:gd name="T25" fmla="*/ 0 h 113"/>
                <a:gd name="T26" fmla="*/ 0 w 68"/>
                <a:gd name="T27" fmla="*/ 0 h 113"/>
                <a:gd name="T28" fmla="*/ 0 w 68"/>
                <a:gd name="T29" fmla="*/ 0 h 113"/>
                <a:gd name="T30" fmla="*/ 0 w 68"/>
                <a:gd name="T31" fmla="*/ 0 h 113"/>
                <a:gd name="T32" fmla="*/ 0 w 68"/>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113"/>
                <a:gd name="T53" fmla="*/ 68 w 68"/>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113">
                  <a:moveTo>
                    <a:pt x="29" y="113"/>
                  </a:moveTo>
                  <a:lnTo>
                    <a:pt x="29" y="67"/>
                  </a:lnTo>
                  <a:lnTo>
                    <a:pt x="29" y="65"/>
                  </a:lnTo>
                  <a:lnTo>
                    <a:pt x="35" y="38"/>
                  </a:lnTo>
                  <a:lnTo>
                    <a:pt x="44" y="29"/>
                  </a:lnTo>
                  <a:lnTo>
                    <a:pt x="55" y="26"/>
                  </a:lnTo>
                  <a:lnTo>
                    <a:pt x="68" y="28"/>
                  </a:lnTo>
                  <a:lnTo>
                    <a:pt x="68" y="2"/>
                  </a:lnTo>
                  <a:lnTo>
                    <a:pt x="57" y="0"/>
                  </a:lnTo>
                  <a:lnTo>
                    <a:pt x="36" y="9"/>
                  </a:lnTo>
                  <a:lnTo>
                    <a:pt x="26" y="29"/>
                  </a:lnTo>
                  <a:lnTo>
                    <a:pt x="26" y="2"/>
                  </a:lnTo>
                  <a:lnTo>
                    <a:pt x="0" y="2"/>
                  </a:lnTo>
                  <a:lnTo>
                    <a:pt x="2" y="35"/>
                  </a:lnTo>
                  <a:lnTo>
                    <a:pt x="2" y="113"/>
                  </a:lnTo>
                  <a:lnTo>
                    <a:pt x="29"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5" name="Freeform 94"/>
            <p:cNvSpPr>
              <a:spLocks/>
            </p:cNvSpPr>
            <p:nvPr/>
          </p:nvSpPr>
          <p:spPr bwMode="auto">
            <a:xfrm>
              <a:off x="5092" y="535"/>
              <a:ext cx="27" cy="39"/>
            </a:xfrm>
            <a:custGeom>
              <a:avLst/>
              <a:gdLst>
                <a:gd name="T0" fmla="*/ 0 w 79"/>
                <a:gd name="T1" fmla="*/ 0 h 119"/>
                <a:gd name="T2" fmla="*/ 0 w 79"/>
                <a:gd name="T3" fmla="*/ 0 h 119"/>
                <a:gd name="T4" fmla="*/ 0 w 79"/>
                <a:gd name="T5" fmla="*/ 0 h 119"/>
                <a:gd name="T6" fmla="*/ 0 w 79"/>
                <a:gd name="T7" fmla="*/ 0 h 119"/>
                <a:gd name="T8" fmla="*/ 0 w 79"/>
                <a:gd name="T9" fmla="*/ 0 h 119"/>
                <a:gd name="T10" fmla="*/ 0 w 79"/>
                <a:gd name="T11" fmla="*/ 0 h 119"/>
                <a:gd name="T12" fmla="*/ 0 w 79"/>
                <a:gd name="T13" fmla="*/ 0 h 119"/>
                <a:gd name="T14" fmla="*/ 0 w 79"/>
                <a:gd name="T15" fmla="*/ 0 h 119"/>
                <a:gd name="T16" fmla="*/ 0 w 79"/>
                <a:gd name="T17" fmla="*/ 0 h 119"/>
                <a:gd name="T18" fmla="*/ 0 w 79"/>
                <a:gd name="T19" fmla="*/ 0 h 119"/>
                <a:gd name="T20" fmla="*/ 0 w 79"/>
                <a:gd name="T21" fmla="*/ 0 h 119"/>
                <a:gd name="T22" fmla="*/ 0 w 79"/>
                <a:gd name="T23" fmla="*/ 0 h 119"/>
                <a:gd name="T24" fmla="*/ 0 w 79"/>
                <a:gd name="T25" fmla="*/ 0 h 119"/>
                <a:gd name="T26" fmla="*/ 0 w 79"/>
                <a:gd name="T27" fmla="*/ 0 h 119"/>
                <a:gd name="T28" fmla="*/ 0 w 79"/>
                <a:gd name="T29" fmla="*/ 0 h 119"/>
                <a:gd name="T30" fmla="*/ 0 w 79"/>
                <a:gd name="T31" fmla="*/ 0 h 119"/>
                <a:gd name="T32" fmla="*/ 0 w 79"/>
                <a:gd name="T33" fmla="*/ 0 h 119"/>
                <a:gd name="T34" fmla="*/ 0 w 79"/>
                <a:gd name="T35" fmla="*/ 0 h 119"/>
                <a:gd name="T36" fmla="*/ 0 w 79"/>
                <a:gd name="T37" fmla="*/ 0 h 119"/>
                <a:gd name="T38" fmla="*/ 0 w 79"/>
                <a:gd name="T39" fmla="*/ 0 h 119"/>
                <a:gd name="T40" fmla="*/ 0 w 79"/>
                <a:gd name="T41" fmla="*/ 0 h 119"/>
                <a:gd name="T42" fmla="*/ 0 w 79"/>
                <a:gd name="T43" fmla="*/ 0 h 119"/>
                <a:gd name="T44" fmla="*/ 0 w 79"/>
                <a:gd name="T45" fmla="*/ 0 h 119"/>
                <a:gd name="T46" fmla="*/ 0 w 79"/>
                <a:gd name="T47" fmla="*/ 0 h 119"/>
                <a:gd name="T48" fmla="*/ 0 w 79"/>
                <a:gd name="T49" fmla="*/ 0 h 119"/>
                <a:gd name="T50" fmla="*/ 0 w 79"/>
                <a:gd name="T51" fmla="*/ 0 h 1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9"/>
                <a:gd name="T79" fmla="*/ 0 h 119"/>
                <a:gd name="T80" fmla="*/ 79 w 79"/>
                <a:gd name="T81" fmla="*/ 119 h 1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9" h="119">
                  <a:moveTo>
                    <a:pt x="1" y="112"/>
                  </a:moveTo>
                  <a:lnTo>
                    <a:pt x="31" y="119"/>
                  </a:lnTo>
                  <a:lnTo>
                    <a:pt x="63" y="110"/>
                  </a:lnTo>
                  <a:lnTo>
                    <a:pt x="79" y="83"/>
                  </a:lnTo>
                  <a:lnTo>
                    <a:pt x="72" y="60"/>
                  </a:lnTo>
                  <a:lnTo>
                    <a:pt x="55" y="50"/>
                  </a:lnTo>
                  <a:lnTo>
                    <a:pt x="37" y="42"/>
                  </a:lnTo>
                  <a:lnTo>
                    <a:pt x="29" y="34"/>
                  </a:lnTo>
                  <a:lnTo>
                    <a:pt x="36" y="25"/>
                  </a:lnTo>
                  <a:lnTo>
                    <a:pt x="49" y="24"/>
                  </a:lnTo>
                  <a:lnTo>
                    <a:pt x="72" y="26"/>
                  </a:lnTo>
                  <a:lnTo>
                    <a:pt x="75" y="6"/>
                  </a:lnTo>
                  <a:lnTo>
                    <a:pt x="46" y="0"/>
                  </a:lnTo>
                  <a:lnTo>
                    <a:pt x="31" y="3"/>
                  </a:lnTo>
                  <a:lnTo>
                    <a:pt x="16" y="9"/>
                  </a:lnTo>
                  <a:lnTo>
                    <a:pt x="5" y="21"/>
                  </a:lnTo>
                  <a:lnTo>
                    <a:pt x="0" y="35"/>
                  </a:lnTo>
                  <a:lnTo>
                    <a:pt x="7" y="57"/>
                  </a:lnTo>
                  <a:lnTo>
                    <a:pt x="24" y="68"/>
                  </a:lnTo>
                  <a:lnTo>
                    <a:pt x="42" y="76"/>
                  </a:lnTo>
                  <a:lnTo>
                    <a:pt x="49" y="84"/>
                  </a:lnTo>
                  <a:lnTo>
                    <a:pt x="42" y="93"/>
                  </a:lnTo>
                  <a:lnTo>
                    <a:pt x="31" y="96"/>
                  </a:lnTo>
                  <a:lnTo>
                    <a:pt x="1" y="87"/>
                  </a:lnTo>
                  <a:lnTo>
                    <a:pt x="1"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 name="Freeform 95"/>
            <p:cNvSpPr>
              <a:spLocks/>
            </p:cNvSpPr>
            <p:nvPr/>
          </p:nvSpPr>
          <p:spPr bwMode="auto">
            <a:xfrm>
              <a:off x="5127" y="536"/>
              <a:ext cx="8" cy="37"/>
            </a:xfrm>
            <a:custGeom>
              <a:avLst/>
              <a:gdLst>
                <a:gd name="T0" fmla="*/ 0 w 28"/>
                <a:gd name="T1" fmla="*/ 0 h 111"/>
                <a:gd name="T2" fmla="*/ 0 w 28"/>
                <a:gd name="T3" fmla="*/ 0 h 111"/>
                <a:gd name="T4" fmla="*/ 0 w 28"/>
                <a:gd name="T5" fmla="*/ 0 h 111"/>
                <a:gd name="T6" fmla="*/ 0 w 28"/>
                <a:gd name="T7" fmla="*/ 0 h 111"/>
                <a:gd name="T8" fmla="*/ 0 w 28"/>
                <a:gd name="T9" fmla="*/ 0 h 111"/>
                <a:gd name="T10" fmla="*/ 0 w 28"/>
                <a:gd name="T11" fmla="*/ 0 h 111"/>
                <a:gd name="T12" fmla="*/ 0 60000 65536"/>
                <a:gd name="T13" fmla="*/ 0 60000 65536"/>
                <a:gd name="T14" fmla="*/ 0 60000 65536"/>
                <a:gd name="T15" fmla="*/ 0 60000 65536"/>
                <a:gd name="T16" fmla="*/ 0 60000 65536"/>
                <a:gd name="T17" fmla="*/ 0 60000 65536"/>
                <a:gd name="T18" fmla="*/ 0 w 28"/>
                <a:gd name="T19" fmla="*/ 0 h 111"/>
                <a:gd name="T20" fmla="*/ 28 w 28"/>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8" h="111">
                  <a:moveTo>
                    <a:pt x="28" y="111"/>
                  </a:moveTo>
                  <a:lnTo>
                    <a:pt x="28" y="0"/>
                  </a:lnTo>
                  <a:lnTo>
                    <a:pt x="0" y="0"/>
                  </a:lnTo>
                  <a:lnTo>
                    <a:pt x="0" y="111"/>
                  </a:lnTo>
                  <a:lnTo>
                    <a:pt x="28"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 name="Freeform 96"/>
            <p:cNvSpPr>
              <a:spLocks/>
            </p:cNvSpPr>
            <p:nvPr/>
          </p:nvSpPr>
          <p:spPr bwMode="auto">
            <a:xfrm>
              <a:off x="5127" y="520"/>
              <a:ext cx="8" cy="10"/>
            </a:xfrm>
            <a:custGeom>
              <a:avLst/>
              <a:gdLst>
                <a:gd name="T0" fmla="*/ 0 w 28"/>
                <a:gd name="T1" fmla="*/ 0 h 30"/>
                <a:gd name="T2" fmla="*/ 0 w 28"/>
                <a:gd name="T3" fmla="*/ 0 h 30"/>
                <a:gd name="T4" fmla="*/ 0 w 28"/>
                <a:gd name="T5" fmla="*/ 0 h 30"/>
                <a:gd name="T6" fmla="*/ 0 w 28"/>
                <a:gd name="T7" fmla="*/ 0 h 30"/>
                <a:gd name="T8" fmla="*/ 0 w 28"/>
                <a:gd name="T9" fmla="*/ 0 h 30"/>
                <a:gd name="T10" fmla="*/ 0 w 28"/>
                <a:gd name="T11" fmla="*/ 0 h 30"/>
                <a:gd name="T12" fmla="*/ 0 60000 65536"/>
                <a:gd name="T13" fmla="*/ 0 60000 65536"/>
                <a:gd name="T14" fmla="*/ 0 60000 65536"/>
                <a:gd name="T15" fmla="*/ 0 60000 65536"/>
                <a:gd name="T16" fmla="*/ 0 60000 65536"/>
                <a:gd name="T17" fmla="*/ 0 60000 65536"/>
                <a:gd name="T18" fmla="*/ 0 w 28"/>
                <a:gd name="T19" fmla="*/ 0 h 30"/>
                <a:gd name="T20" fmla="*/ 28 w 28"/>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8" h="30">
                  <a:moveTo>
                    <a:pt x="28" y="30"/>
                  </a:moveTo>
                  <a:lnTo>
                    <a:pt x="28" y="0"/>
                  </a:lnTo>
                  <a:lnTo>
                    <a:pt x="0" y="0"/>
                  </a:lnTo>
                  <a:lnTo>
                    <a:pt x="0" y="30"/>
                  </a:lnTo>
                  <a:lnTo>
                    <a:pt x="28"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 name="Freeform 97"/>
            <p:cNvSpPr>
              <a:spLocks/>
            </p:cNvSpPr>
            <p:nvPr/>
          </p:nvSpPr>
          <p:spPr bwMode="auto">
            <a:xfrm>
              <a:off x="5141" y="525"/>
              <a:ext cx="26" cy="49"/>
            </a:xfrm>
            <a:custGeom>
              <a:avLst/>
              <a:gdLst>
                <a:gd name="T0" fmla="*/ 0 w 76"/>
                <a:gd name="T1" fmla="*/ 0 h 147"/>
                <a:gd name="T2" fmla="*/ 0 w 76"/>
                <a:gd name="T3" fmla="*/ 0 h 147"/>
                <a:gd name="T4" fmla="*/ 0 w 76"/>
                <a:gd name="T5" fmla="*/ 0 h 147"/>
                <a:gd name="T6" fmla="*/ 0 w 76"/>
                <a:gd name="T7" fmla="*/ 0 h 147"/>
                <a:gd name="T8" fmla="*/ 0 w 76"/>
                <a:gd name="T9" fmla="*/ 0 h 147"/>
                <a:gd name="T10" fmla="*/ 0 w 76"/>
                <a:gd name="T11" fmla="*/ 0 h 147"/>
                <a:gd name="T12" fmla="*/ 0 w 76"/>
                <a:gd name="T13" fmla="*/ 0 h 147"/>
                <a:gd name="T14" fmla="*/ 0 w 76"/>
                <a:gd name="T15" fmla="*/ 0 h 147"/>
                <a:gd name="T16" fmla="*/ 0 w 76"/>
                <a:gd name="T17" fmla="*/ 0 h 147"/>
                <a:gd name="T18" fmla="*/ 0 w 76"/>
                <a:gd name="T19" fmla="*/ 0 h 147"/>
                <a:gd name="T20" fmla="*/ 0 w 76"/>
                <a:gd name="T21" fmla="*/ 0 h 147"/>
                <a:gd name="T22" fmla="*/ 0 w 76"/>
                <a:gd name="T23" fmla="*/ 0 h 147"/>
                <a:gd name="T24" fmla="*/ 0 w 76"/>
                <a:gd name="T25" fmla="*/ 0 h 147"/>
                <a:gd name="T26" fmla="*/ 0 w 76"/>
                <a:gd name="T27" fmla="*/ 0 h 147"/>
                <a:gd name="T28" fmla="*/ 0 w 76"/>
                <a:gd name="T29" fmla="*/ 0 h 147"/>
                <a:gd name="T30" fmla="*/ 0 w 76"/>
                <a:gd name="T31" fmla="*/ 0 h 147"/>
                <a:gd name="T32" fmla="*/ 0 w 76"/>
                <a:gd name="T33" fmla="*/ 0 h 147"/>
                <a:gd name="T34" fmla="*/ 0 w 76"/>
                <a:gd name="T35" fmla="*/ 0 h 147"/>
                <a:gd name="T36" fmla="*/ 0 w 76"/>
                <a:gd name="T37" fmla="*/ 0 h 147"/>
                <a:gd name="T38" fmla="*/ 0 w 76"/>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147"/>
                <a:gd name="T62" fmla="*/ 76 w 76"/>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147">
                  <a:moveTo>
                    <a:pt x="73" y="119"/>
                  </a:moveTo>
                  <a:lnTo>
                    <a:pt x="65" y="121"/>
                  </a:lnTo>
                  <a:lnTo>
                    <a:pt x="50" y="112"/>
                  </a:lnTo>
                  <a:lnTo>
                    <a:pt x="47" y="96"/>
                  </a:lnTo>
                  <a:lnTo>
                    <a:pt x="47" y="53"/>
                  </a:lnTo>
                  <a:lnTo>
                    <a:pt x="73" y="53"/>
                  </a:lnTo>
                  <a:lnTo>
                    <a:pt x="73" y="33"/>
                  </a:lnTo>
                  <a:lnTo>
                    <a:pt x="47" y="33"/>
                  </a:lnTo>
                  <a:lnTo>
                    <a:pt x="47" y="0"/>
                  </a:lnTo>
                  <a:lnTo>
                    <a:pt x="20" y="11"/>
                  </a:lnTo>
                  <a:lnTo>
                    <a:pt x="20" y="33"/>
                  </a:lnTo>
                  <a:lnTo>
                    <a:pt x="0" y="33"/>
                  </a:lnTo>
                  <a:lnTo>
                    <a:pt x="0" y="53"/>
                  </a:lnTo>
                  <a:lnTo>
                    <a:pt x="20" y="53"/>
                  </a:lnTo>
                  <a:lnTo>
                    <a:pt x="20" y="102"/>
                  </a:lnTo>
                  <a:lnTo>
                    <a:pt x="28" y="135"/>
                  </a:lnTo>
                  <a:lnTo>
                    <a:pt x="56" y="147"/>
                  </a:lnTo>
                  <a:lnTo>
                    <a:pt x="76" y="141"/>
                  </a:lnTo>
                  <a:lnTo>
                    <a:pt x="73"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 name="Freeform 98"/>
            <p:cNvSpPr>
              <a:spLocks/>
            </p:cNvSpPr>
            <p:nvPr/>
          </p:nvSpPr>
          <p:spPr bwMode="auto">
            <a:xfrm>
              <a:off x="5169" y="536"/>
              <a:ext cx="38" cy="53"/>
            </a:xfrm>
            <a:custGeom>
              <a:avLst/>
              <a:gdLst>
                <a:gd name="T0" fmla="*/ 0 w 115"/>
                <a:gd name="T1" fmla="*/ 0 h 159"/>
                <a:gd name="T2" fmla="*/ 0 w 115"/>
                <a:gd name="T3" fmla="*/ 0 h 159"/>
                <a:gd name="T4" fmla="*/ 0 w 115"/>
                <a:gd name="T5" fmla="*/ 0 h 159"/>
                <a:gd name="T6" fmla="*/ 0 w 115"/>
                <a:gd name="T7" fmla="*/ 0 h 159"/>
                <a:gd name="T8" fmla="*/ 0 w 115"/>
                <a:gd name="T9" fmla="*/ 0 h 159"/>
                <a:gd name="T10" fmla="*/ 0 w 115"/>
                <a:gd name="T11" fmla="*/ 0 h 159"/>
                <a:gd name="T12" fmla="*/ 0 w 115"/>
                <a:gd name="T13" fmla="*/ 0 h 159"/>
                <a:gd name="T14" fmla="*/ 0 w 115"/>
                <a:gd name="T15" fmla="*/ 0 h 159"/>
                <a:gd name="T16" fmla="*/ 0 w 115"/>
                <a:gd name="T17" fmla="*/ 0 h 159"/>
                <a:gd name="T18" fmla="*/ 0 w 115"/>
                <a:gd name="T19" fmla="*/ 0 h 159"/>
                <a:gd name="T20" fmla="*/ 0 w 115"/>
                <a:gd name="T21" fmla="*/ 0 h 159"/>
                <a:gd name="T22" fmla="*/ 0 w 115"/>
                <a:gd name="T23" fmla="*/ 0 h 159"/>
                <a:gd name="T24" fmla="*/ 0 w 115"/>
                <a:gd name="T25" fmla="*/ 0 h 159"/>
                <a:gd name="T26" fmla="*/ 0 w 115"/>
                <a:gd name="T27" fmla="*/ 0 h 159"/>
                <a:gd name="T28" fmla="*/ 0 w 115"/>
                <a:gd name="T29" fmla="*/ 0 h 159"/>
                <a:gd name="T30" fmla="*/ 0 w 115"/>
                <a:gd name="T31" fmla="*/ 0 h 159"/>
                <a:gd name="T32" fmla="*/ 0 w 115"/>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159"/>
                <a:gd name="T53" fmla="*/ 115 w 115"/>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159">
                  <a:moveTo>
                    <a:pt x="6" y="156"/>
                  </a:moveTo>
                  <a:lnTo>
                    <a:pt x="27" y="159"/>
                  </a:lnTo>
                  <a:lnTo>
                    <a:pt x="55" y="149"/>
                  </a:lnTo>
                  <a:lnTo>
                    <a:pt x="71" y="120"/>
                  </a:lnTo>
                  <a:lnTo>
                    <a:pt x="115" y="0"/>
                  </a:lnTo>
                  <a:lnTo>
                    <a:pt x="86" y="0"/>
                  </a:lnTo>
                  <a:lnTo>
                    <a:pt x="63" y="65"/>
                  </a:lnTo>
                  <a:lnTo>
                    <a:pt x="58" y="81"/>
                  </a:lnTo>
                  <a:lnTo>
                    <a:pt x="53" y="69"/>
                  </a:lnTo>
                  <a:lnTo>
                    <a:pt x="32" y="0"/>
                  </a:lnTo>
                  <a:lnTo>
                    <a:pt x="0" y="0"/>
                  </a:lnTo>
                  <a:lnTo>
                    <a:pt x="43" y="117"/>
                  </a:lnTo>
                  <a:lnTo>
                    <a:pt x="36" y="131"/>
                  </a:lnTo>
                  <a:lnTo>
                    <a:pt x="21" y="138"/>
                  </a:lnTo>
                  <a:lnTo>
                    <a:pt x="10" y="137"/>
                  </a:lnTo>
                  <a:lnTo>
                    <a:pt x="6"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 name="Freeform 99"/>
            <p:cNvSpPr>
              <a:spLocks/>
            </p:cNvSpPr>
            <p:nvPr/>
          </p:nvSpPr>
          <p:spPr bwMode="auto">
            <a:xfrm>
              <a:off x="4735" y="624"/>
              <a:ext cx="18"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4" y="82"/>
                  </a:lnTo>
                  <a:lnTo>
                    <a:pt x="58" y="59"/>
                  </a:lnTo>
                  <a:lnTo>
                    <a:pt x="54" y="35"/>
                  </a:lnTo>
                  <a:lnTo>
                    <a:pt x="42" y="16"/>
                  </a:lnTo>
                  <a:lnTo>
                    <a:pt x="23" y="4"/>
                  </a:lnTo>
                  <a:lnTo>
                    <a:pt x="0" y="0"/>
                  </a:lnTo>
                  <a:lnTo>
                    <a:pt x="0" y="22"/>
                  </a:lnTo>
                  <a:lnTo>
                    <a:pt x="12" y="23"/>
                  </a:lnTo>
                  <a:lnTo>
                    <a:pt x="20" y="32"/>
                  </a:lnTo>
                  <a:lnTo>
                    <a:pt x="28" y="59"/>
                  </a:lnTo>
                  <a:lnTo>
                    <a:pt x="20" y="82"/>
                  </a:lnTo>
                  <a:lnTo>
                    <a:pt x="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1" name="Freeform 100"/>
            <p:cNvSpPr>
              <a:spLocks/>
            </p:cNvSpPr>
            <p:nvPr/>
          </p:nvSpPr>
          <p:spPr bwMode="auto">
            <a:xfrm>
              <a:off x="4715" y="624"/>
              <a:ext cx="20" cy="40"/>
            </a:xfrm>
            <a:custGeom>
              <a:avLst/>
              <a:gdLst>
                <a:gd name="T0" fmla="*/ 0 w 58"/>
                <a:gd name="T1" fmla="*/ 0 h 119"/>
                <a:gd name="T2" fmla="*/ 0 w 58"/>
                <a:gd name="T3" fmla="*/ 0 h 119"/>
                <a:gd name="T4" fmla="*/ 0 w 58"/>
                <a:gd name="T5" fmla="*/ 0 h 119"/>
                <a:gd name="T6" fmla="*/ 0 w 58"/>
                <a:gd name="T7" fmla="*/ 0 h 119"/>
                <a:gd name="T8" fmla="*/ 0 w 58"/>
                <a:gd name="T9" fmla="*/ 0 h 119"/>
                <a:gd name="T10" fmla="*/ 0 w 58"/>
                <a:gd name="T11" fmla="*/ 0 h 119"/>
                <a:gd name="T12" fmla="*/ 0 w 58"/>
                <a:gd name="T13" fmla="*/ 0 h 119"/>
                <a:gd name="T14" fmla="*/ 0 w 58"/>
                <a:gd name="T15" fmla="*/ 0 h 119"/>
                <a:gd name="T16" fmla="*/ 0 w 58"/>
                <a:gd name="T17" fmla="*/ 0 h 119"/>
                <a:gd name="T18" fmla="*/ 0 w 58"/>
                <a:gd name="T19" fmla="*/ 0 h 119"/>
                <a:gd name="T20" fmla="*/ 0 w 58"/>
                <a:gd name="T21" fmla="*/ 0 h 119"/>
                <a:gd name="T22" fmla="*/ 0 w 58"/>
                <a:gd name="T23" fmla="*/ 0 h 119"/>
                <a:gd name="T24" fmla="*/ 0 w 58"/>
                <a:gd name="T25" fmla="*/ 0 h 119"/>
                <a:gd name="T26" fmla="*/ 0 w 58"/>
                <a:gd name="T27" fmla="*/ 0 h 119"/>
                <a:gd name="T28" fmla="*/ 0 w 58"/>
                <a:gd name="T29" fmla="*/ 0 h 119"/>
                <a:gd name="T30" fmla="*/ 0 w 58"/>
                <a:gd name="T31" fmla="*/ 0 h 119"/>
                <a:gd name="T32" fmla="*/ 0 w 58"/>
                <a:gd name="T33" fmla="*/ 0 h 119"/>
                <a:gd name="T34" fmla="*/ 0 w 58"/>
                <a:gd name="T35" fmla="*/ 0 h 119"/>
                <a:gd name="T36" fmla="*/ 0 w 58"/>
                <a:gd name="T37" fmla="*/ 0 h 119"/>
                <a:gd name="T38" fmla="*/ 0 w 58"/>
                <a:gd name="T39" fmla="*/ 0 h 119"/>
                <a:gd name="T40" fmla="*/ 0 w 58"/>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119"/>
                <a:gd name="T65" fmla="*/ 58 w 58"/>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119">
                  <a:moveTo>
                    <a:pt x="58" y="23"/>
                  </a:moveTo>
                  <a:lnTo>
                    <a:pt x="58" y="1"/>
                  </a:lnTo>
                  <a:lnTo>
                    <a:pt x="57" y="0"/>
                  </a:lnTo>
                  <a:lnTo>
                    <a:pt x="34" y="4"/>
                  </a:lnTo>
                  <a:lnTo>
                    <a:pt x="16" y="16"/>
                  </a:lnTo>
                  <a:lnTo>
                    <a:pt x="5" y="34"/>
                  </a:lnTo>
                  <a:lnTo>
                    <a:pt x="0" y="59"/>
                  </a:lnTo>
                  <a:lnTo>
                    <a:pt x="5" y="83"/>
                  </a:lnTo>
                  <a:lnTo>
                    <a:pt x="16" y="102"/>
                  </a:lnTo>
                  <a:lnTo>
                    <a:pt x="34" y="114"/>
                  </a:lnTo>
                  <a:lnTo>
                    <a:pt x="57" y="119"/>
                  </a:lnTo>
                  <a:lnTo>
                    <a:pt x="58" y="119"/>
                  </a:lnTo>
                  <a:lnTo>
                    <a:pt x="58" y="93"/>
                  </a:lnTo>
                  <a:lnTo>
                    <a:pt x="57" y="95"/>
                  </a:lnTo>
                  <a:lnTo>
                    <a:pt x="35" y="83"/>
                  </a:lnTo>
                  <a:lnTo>
                    <a:pt x="31" y="59"/>
                  </a:lnTo>
                  <a:lnTo>
                    <a:pt x="35" y="33"/>
                  </a:lnTo>
                  <a:lnTo>
                    <a:pt x="44" y="24"/>
                  </a:lnTo>
                  <a:lnTo>
                    <a:pt x="57" y="21"/>
                  </a:lnTo>
                  <a:lnTo>
                    <a:pt x="5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2" name="Freeform 101"/>
            <p:cNvSpPr>
              <a:spLocks/>
            </p:cNvSpPr>
            <p:nvPr/>
          </p:nvSpPr>
          <p:spPr bwMode="auto">
            <a:xfrm>
              <a:off x="4752" y="608"/>
              <a:ext cx="27" cy="54"/>
            </a:xfrm>
            <a:custGeom>
              <a:avLst/>
              <a:gdLst>
                <a:gd name="T0" fmla="*/ 0 w 81"/>
                <a:gd name="T1" fmla="*/ 0 h 162"/>
                <a:gd name="T2" fmla="*/ 0 w 81"/>
                <a:gd name="T3" fmla="*/ 0 h 162"/>
                <a:gd name="T4" fmla="*/ 0 w 81"/>
                <a:gd name="T5" fmla="*/ 0 h 162"/>
                <a:gd name="T6" fmla="*/ 0 w 81"/>
                <a:gd name="T7" fmla="*/ 0 h 162"/>
                <a:gd name="T8" fmla="*/ 0 w 81"/>
                <a:gd name="T9" fmla="*/ 0 h 162"/>
                <a:gd name="T10" fmla="*/ 0 w 81"/>
                <a:gd name="T11" fmla="*/ 0 h 162"/>
                <a:gd name="T12" fmla="*/ 0 w 81"/>
                <a:gd name="T13" fmla="*/ 0 h 162"/>
                <a:gd name="T14" fmla="*/ 0 w 81"/>
                <a:gd name="T15" fmla="*/ 0 h 162"/>
                <a:gd name="T16" fmla="*/ 0 w 81"/>
                <a:gd name="T17" fmla="*/ 0 h 162"/>
                <a:gd name="T18" fmla="*/ 0 w 81"/>
                <a:gd name="T19" fmla="*/ 0 h 162"/>
                <a:gd name="T20" fmla="*/ 0 w 81"/>
                <a:gd name="T21" fmla="*/ 0 h 162"/>
                <a:gd name="T22" fmla="*/ 0 w 81"/>
                <a:gd name="T23" fmla="*/ 0 h 162"/>
                <a:gd name="T24" fmla="*/ 0 w 81"/>
                <a:gd name="T25" fmla="*/ 0 h 162"/>
                <a:gd name="T26" fmla="*/ 0 w 81"/>
                <a:gd name="T27" fmla="*/ 0 h 162"/>
                <a:gd name="T28" fmla="*/ 0 w 81"/>
                <a:gd name="T29" fmla="*/ 0 h 162"/>
                <a:gd name="T30" fmla="*/ 0 w 81"/>
                <a:gd name="T31" fmla="*/ 0 h 162"/>
                <a:gd name="T32" fmla="*/ 0 w 81"/>
                <a:gd name="T33" fmla="*/ 0 h 162"/>
                <a:gd name="T34" fmla="*/ 0 w 81"/>
                <a:gd name="T35" fmla="*/ 0 h 162"/>
                <a:gd name="T36" fmla="*/ 0 w 81"/>
                <a:gd name="T37" fmla="*/ 0 h 162"/>
                <a:gd name="T38" fmla="*/ 0 w 81"/>
                <a:gd name="T39" fmla="*/ 0 h 162"/>
                <a:gd name="T40" fmla="*/ 0 w 81"/>
                <a:gd name="T41" fmla="*/ 0 h 1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162"/>
                <a:gd name="T65" fmla="*/ 81 w 81"/>
                <a:gd name="T66" fmla="*/ 162 h 1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162">
                  <a:moveTo>
                    <a:pt x="52" y="162"/>
                  </a:moveTo>
                  <a:lnTo>
                    <a:pt x="52" y="72"/>
                  </a:lnTo>
                  <a:lnTo>
                    <a:pt x="78" y="72"/>
                  </a:lnTo>
                  <a:lnTo>
                    <a:pt x="78" y="52"/>
                  </a:lnTo>
                  <a:lnTo>
                    <a:pt x="52" y="52"/>
                  </a:lnTo>
                  <a:lnTo>
                    <a:pt x="55" y="35"/>
                  </a:lnTo>
                  <a:lnTo>
                    <a:pt x="59" y="27"/>
                  </a:lnTo>
                  <a:lnTo>
                    <a:pt x="69" y="26"/>
                  </a:lnTo>
                  <a:lnTo>
                    <a:pt x="78" y="27"/>
                  </a:lnTo>
                  <a:lnTo>
                    <a:pt x="81" y="1"/>
                  </a:lnTo>
                  <a:lnTo>
                    <a:pt x="65" y="0"/>
                  </a:lnTo>
                  <a:lnTo>
                    <a:pt x="46" y="3"/>
                  </a:lnTo>
                  <a:lnTo>
                    <a:pt x="32" y="14"/>
                  </a:lnTo>
                  <a:lnTo>
                    <a:pt x="26" y="32"/>
                  </a:lnTo>
                  <a:lnTo>
                    <a:pt x="26" y="52"/>
                  </a:lnTo>
                  <a:lnTo>
                    <a:pt x="0" y="52"/>
                  </a:lnTo>
                  <a:lnTo>
                    <a:pt x="0" y="72"/>
                  </a:lnTo>
                  <a:lnTo>
                    <a:pt x="26" y="72"/>
                  </a:lnTo>
                  <a:lnTo>
                    <a:pt x="26" y="162"/>
                  </a:lnTo>
                  <a:lnTo>
                    <a:pt x="52"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3" name="Freeform 102"/>
            <p:cNvSpPr>
              <a:spLocks/>
            </p:cNvSpPr>
            <p:nvPr/>
          </p:nvSpPr>
          <p:spPr bwMode="auto">
            <a:xfrm>
              <a:off x="4819" y="612"/>
              <a:ext cx="40" cy="50"/>
            </a:xfrm>
            <a:custGeom>
              <a:avLst/>
              <a:gdLst>
                <a:gd name="T0" fmla="*/ 0 w 120"/>
                <a:gd name="T1" fmla="*/ 0 h 150"/>
                <a:gd name="T2" fmla="*/ 0 w 120"/>
                <a:gd name="T3" fmla="*/ 0 h 150"/>
                <a:gd name="T4" fmla="*/ 0 w 120"/>
                <a:gd name="T5" fmla="*/ 0 h 150"/>
                <a:gd name="T6" fmla="*/ 0 w 120"/>
                <a:gd name="T7" fmla="*/ 0 h 150"/>
                <a:gd name="T8" fmla="*/ 0 w 120"/>
                <a:gd name="T9" fmla="*/ 0 h 150"/>
                <a:gd name="T10" fmla="*/ 0 w 120"/>
                <a:gd name="T11" fmla="*/ 0 h 150"/>
                <a:gd name="T12" fmla="*/ 0 w 120"/>
                <a:gd name="T13" fmla="*/ 0 h 150"/>
                <a:gd name="T14" fmla="*/ 0 w 120"/>
                <a:gd name="T15" fmla="*/ 0 h 150"/>
                <a:gd name="T16" fmla="*/ 0 w 120"/>
                <a:gd name="T17" fmla="*/ 0 h 150"/>
                <a:gd name="T18" fmla="*/ 0 w 120"/>
                <a:gd name="T19" fmla="*/ 0 h 150"/>
                <a:gd name="T20" fmla="*/ 0 w 120"/>
                <a:gd name="T21" fmla="*/ 0 h 150"/>
                <a:gd name="T22" fmla="*/ 0 w 120"/>
                <a:gd name="T23" fmla="*/ 0 h 150"/>
                <a:gd name="T24" fmla="*/ 0 w 120"/>
                <a:gd name="T25" fmla="*/ 0 h 150"/>
                <a:gd name="T26" fmla="*/ 0 w 120"/>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
                <a:gd name="T43" fmla="*/ 0 h 150"/>
                <a:gd name="T44" fmla="*/ 120 w 120"/>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 h="150">
                  <a:moveTo>
                    <a:pt x="120" y="150"/>
                  </a:moveTo>
                  <a:lnTo>
                    <a:pt x="120" y="0"/>
                  </a:lnTo>
                  <a:lnTo>
                    <a:pt x="92" y="0"/>
                  </a:lnTo>
                  <a:lnTo>
                    <a:pt x="92" y="62"/>
                  </a:lnTo>
                  <a:lnTo>
                    <a:pt x="30" y="62"/>
                  </a:lnTo>
                  <a:lnTo>
                    <a:pt x="30" y="0"/>
                  </a:lnTo>
                  <a:lnTo>
                    <a:pt x="0" y="0"/>
                  </a:lnTo>
                  <a:lnTo>
                    <a:pt x="0" y="150"/>
                  </a:lnTo>
                  <a:lnTo>
                    <a:pt x="30" y="150"/>
                  </a:lnTo>
                  <a:lnTo>
                    <a:pt x="30" y="86"/>
                  </a:lnTo>
                  <a:lnTo>
                    <a:pt x="92" y="86"/>
                  </a:lnTo>
                  <a:lnTo>
                    <a:pt x="92" y="150"/>
                  </a:lnTo>
                  <a:lnTo>
                    <a:pt x="120"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4" name="Freeform 103"/>
            <p:cNvSpPr>
              <a:spLocks/>
            </p:cNvSpPr>
            <p:nvPr/>
          </p:nvSpPr>
          <p:spPr bwMode="auto">
            <a:xfrm>
              <a:off x="4887" y="624"/>
              <a:ext cx="20" cy="40"/>
            </a:xfrm>
            <a:custGeom>
              <a:avLst/>
              <a:gdLst>
                <a:gd name="T0" fmla="*/ 0 w 56"/>
                <a:gd name="T1" fmla="*/ 0 h 118"/>
                <a:gd name="T2" fmla="*/ 0 w 56"/>
                <a:gd name="T3" fmla="*/ 0 h 118"/>
                <a:gd name="T4" fmla="*/ 0 w 56"/>
                <a:gd name="T5" fmla="*/ 0 h 118"/>
                <a:gd name="T6" fmla="*/ 0 w 56"/>
                <a:gd name="T7" fmla="*/ 0 h 118"/>
                <a:gd name="T8" fmla="*/ 0 w 56"/>
                <a:gd name="T9" fmla="*/ 0 h 118"/>
                <a:gd name="T10" fmla="*/ 0 w 56"/>
                <a:gd name="T11" fmla="*/ 0 h 118"/>
                <a:gd name="T12" fmla="*/ 0 w 56"/>
                <a:gd name="T13" fmla="*/ 0 h 118"/>
                <a:gd name="T14" fmla="*/ 0 w 56"/>
                <a:gd name="T15" fmla="*/ 0 h 118"/>
                <a:gd name="T16" fmla="*/ 0 w 56"/>
                <a:gd name="T17" fmla="*/ 0 h 118"/>
                <a:gd name="T18" fmla="*/ 0 w 56"/>
                <a:gd name="T19" fmla="*/ 0 h 118"/>
                <a:gd name="T20" fmla="*/ 0 w 56"/>
                <a:gd name="T21" fmla="*/ 0 h 118"/>
                <a:gd name="T22" fmla="*/ 0 w 56"/>
                <a:gd name="T23" fmla="*/ 0 h 118"/>
                <a:gd name="T24" fmla="*/ 0 w 56"/>
                <a:gd name="T25" fmla="*/ 0 h 118"/>
                <a:gd name="T26" fmla="*/ 0 w 56"/>
                <a:gd name="T27" fmla="*/ 0 h 118"/>
                <a:gd name="T28" fmla="*/ 0 w 56"/>
                <a:gd name="T29" fmla="*/ 0 h 118"/>
                <a:gd name="T30" fmla="*/ 0 w 56"/>
                <a:gd name="T31" fmla="*/ 0 h 118"/>
                <a:gd name="T32" fmla="*/ 0 w 56"/>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118"/>
                <a:gd name="T53" fmla="*/ 56 w 56"/>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118">
                  <a:moveTo>
                    <a:pt x="0" y="92"/>
                  </a:moveTo>
                  <a:lnTo>
                    <a:pt x="0" y="118"/>
                  </a:lnTo>
                  <a:lnTo>
                    <a:pt x="22" y="113"/>
                  </a:lnTo>
                  <a:lnTo>
                    <a:pt x="40" y="101"/>
                  </a:lnTo>
                  <a:lnTo>
                    <a:pt x="52" y="82"/>
                  </a:lnTo>
                  <a:lnTo>
                    <a:pt x="56" y="59"/>
                  </a:lnTo>
                  <a:lnTo>
                    <a:pt x="52" y="35"/>
                  </a:lnTo>
                  <a:lnTo>
                    <a:pt x="40" y="16"/>
                  </a:lnTo>
                  <a:lnTo>
                    <a:pt x="22" y="4"/>
                  </a:lnTo>
                  <a:lnTo>
                    <a:pt x="0" y="0"/>
                  </a:lnTo>
                  <a:lnTo>
                    <a:pt x="0" y="22"/>
                  </a:lnTo>
                  <a:lnTo>
                    <a:pt x="10" y="23"/>
                  </a:lnTo>
                  <a:lnTo>
                    <a:pt x="19" y="32"/>
                  </a:lnTo>
                  <a:lnTo>
                    <a:pt x="26" y="59"/>
                  </a:lnTo>
                  <a:lnTo>
                    <a:pt x="19" y="82"/>
                  </a:lnTo>
                  <a:lnTo>
                    <a:pt x="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5" name="Freeform 104"/>
            <p:cNvSpPr>
              <a:spLocks/>
            </p:cNvSpPr>
            <p:nvPr/>
          </p:nvSpPr>
          <p:spPr bwMode="auto">
            <a:xfrm>
              <a:off x="4868" y="624"/>
              <a:ext cx="19" cy="40"/>
            </a:xfrm>
            <a:custGeom>
              <a:avLst/>
              <a:gdLst>
                <a:gd name="T0" fmla="*/ 0 w 59"/>
                <a:gd name="T1" fmla="*/ 0 h 119"/>
                <a:gd name="T2" fmla="*/ 0 w 59"/>
                <a:gd name="T3" fmla="*/ 0 h 119"/>
                <a:gd name="T4" fmla="*/ 0 w 59"/>
                <a:gd name="T5" fmla="*/ 0 h 119"/>
                <a:gd name="T6" fmla="*/ 0 w 59"/>
                <a:gd name="T7" fmla="*/ 0 h 119"/>
                <a:gd name="T8" fmla="*/ 0 w 59"/>
                <a:gd name="T9" fmla="*/ 0 h 119"/>
                <a:gd name="T10" fmla="*/ 0 w 59"/>
                <a:gd name="T11" fmla="*/ 0 h 119"/>
                <a:gd name="T12" fmla="*/ 0 w 59"/>
                <a:gd name="T13" fmla="*/ 0 h 119"/>
                <a:gd name="T14" fmla="*/ 0 w 59"/>
                <a:gd name="T15" fmla="*/ 0 h 119"/>
                <a:gd name="T16" fmla="*/ 0 w 59"/>
                <a:gd name="T17" fmla="*/ 0 h 119"/>
                <a:gd name="T18" fmla="*/ 0 w 59"/>
                <a:gd name="T19" fmla="*/ 0 h 119"/>
                <a:gd name="T20" fmla="*/ 0 w 59"/>
                <a:gd name="T21" fmla="*/ 0 h 119"/>
                <a:gd name="T22" fmla="*/ 0 w 59"/>
                <a:gd name="T23" fmla="*/ 0 h 119"/>
                <a:gd name="T24" fmla="*/ 0 w 59"/>
                <a:gd name="T25" fmla="*/ 0 h 119"/>
                <a:gd name="T26" fmla="*/ 0 w 59"/>
                <a:gd name="T27" fmla="*/ 0 h 119"/>
                <a:gd name="T28" fmla="*/ 0 w 59"/>
                <a:gd name="T29" fmla="*/ 0 h 119"/>
                <a:gd name="T30" fmla="*/ 0 w 59"/>
                <a:gd name="T31" fmla="*/ 0 h 119"/>
                <a:gd name="T32" fmla="*/ 0 w 59"/>
                <a:gd name="T33" fmla="*/ 0 h 119"/>
                <a:gd name="T34" fmla="*/ 0 w 59"/>
                <a:gd name="T35" fmla="*/ 0 h 119"/>
                <a:gd name="T36" fmla="*/ 0 w 59"/>
                <a:gd name="T37" fmla="*/ 0 h 119"/>
                <a:gd name="T38" fmla="*/ 0 w 59"/>
                <a:gd name="T39" fmla="*/ 0 h 119"/>
                <a:gd name="T40" fmla="*/ 0 w 59"/>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119"/>
                <a:gd name="T65" fmla="*/ 59 w 59"/>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119">
                  <a:moveTo>
                    <a:pt x="59" y="23"/>
                  </a:moveTo>
                  <a:lnTo>
                    <a:pt x="59" y="1"/>
                  </a:lnTo>
                  <a:lnTo>
                    <a:pt x="56" y="0"/>
                  </a:lnTo>
                  <a:lnTo>
                    <a:pt x="33" y="4"/>
                  </a:lnTo>
                  <a:lnTo>
                    <a:pt x="16" y="16"/>
                  </a:lnTo>
                  <a:lnTo>
                    <a:pt x="4" y="34"/>
                  </a:lnTo>
                  <a:lnTo>
                    <a:pt x="0" y="59"/>
                  </a:lnTo>
                  <a:lnTo>
                    <a:pt x="4" y="83"/>
                  </a:lnTo>
                  <a:lnTo>
                    <a:pt x="16" y="102"/>
                  </a:lnTo>
                  <a:lnTo>
                    <a:pt x="33" y="114"/>
                  </a:lnTo>
                  <a:lnTo>
                    <a:pt x="56" y="119"/>
                  </a:lnTo>
                  <a:lnTo>
                    <a:pt x="59" y="119"/>
                  </a:lnTo>
                  <a:lnTo>
                    <a:pt x="59" y="93"/>
                  </a:lnTo>
                  <a:lnTo>
                    <a:pt x="56" y="95"/>
                  </a:lnTo>
                  <a:lnTo>
                    <a:pt x="34" y="83"/>
                  </a:lnTo>
                  <a:lnTo>
                    <a:pt x="30" y="59"/>
                  </a:lnTo>
                  <a:lnTo>
                    <a:pt x="34" y="33"/>
                  </a:lnTo>
                  <a:lnTo>
                    <a:pt x="43" y="24"/>
                  </a:lnTo>
                  <a:lnTo>
                    <a:pt x="56" y="21"/>
                  </a:lnTo>
                  <a:lnTo>
                    <a:pt x="59"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6" name="Freeform 105"/>
            <p:cNvSpPr>
              <a:spLocks/>
            </p:cNvSpPr>
            <p:nvPr/>
          </p:nvSpPr>
          <p:spPr bwMode="auto">
            <a:xfrm>
              <a:off x="4913" y="624"/>
              <a:ext cx="35"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30" y="113"/>
                  </a:lnTo>
                  <a:lnTo>
                    <a:pt x="30" y="61"/>
                  </a:lnTo>
                  <a:lnTo>
                    <a:pt x="35" y="35"/>
                  </a:lnTo>
                  <a:lnTo>
                    <a:pt x="42" y="26"/>
                  </a:lnTo>
                  <a:lnTo>
                    <a:pt x="53" y="23"/>
                  </a:lnTo>
                  <a:lnTo>
                    <a:pt x="66" y="26"/>
                  </a:lnTo>
                  <a:lnTo>
                    <a:pt x="74" y="35"/>
                  </a:lnTo>
                  <a:lnTo>
                    <a:pt x="76" y="59"/>
                  </a:lnTo>
                  <a:lnTo>
                    <a:pt x="76" y="113"/>
                  </a:lnTo>
                  <a:lnTo>
                    <a:pt x="104" y="113"/>
                  </a:lnTo>
                  <a:lnTo>
                    <a:pt x="104" y="51"/>
                  </a:lnTo>
                  <a:lnTo>
                    <a:pt x="97" y="15"/>
                  </a:lnTo>
                  <a:lnTo>
                    <a:pt x="85" y="4"/>
                  </a:lnTo>
                  <a:lnTo>
                    <a:pt x="65" y="0"/>
                  </a:lnTo>
                  <a:lnTo>
                    <a:pt x="43" y="4"/>
                  </a:lnTo>
                  <a:lnTo>
                    <a:pt x="27" y="20"/>
                  </a:ln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7" name="Freeform 106"/>
            <p:cNvSpPr>
              <a:spLocks/>
            </p:cNvSpPr>
            <p:nvPr/>
          </p:nvSpPr>
          <p:spPr bwMode="auto">
            <a:xfrm>
              <a:off x="4975" y="625"/>
              <a:ext cx="16" cy="53"/>
            </a:xfrm>
            <a:custGeom>
              <a:avLst/>
              <a:gdLst>
                <a:gd name="T0" fmla="*/ 0 w 52"/>
                <a:gd name="T1" fmla="*/ 0 h 159"/>
                <a:gd name="T2" fmla="*/ 0 w 52"/>
                <a:gd name="T3" fmla="*/ 0 h 159"/>
                <a:gd name="T4" fmla="*/ 0 w 52"/>
                <a:gd name="T5" fmla="*/ 0 h 159"/>
                <a:gd name="T6" fmla="*/ 0 w 52"/>
                <a:gd name="T7" fmla="*/ 0 h 159"/>
                <a:gd name="T8" fmla="*/ 0 w 52"/>
                <a:gd name="T9" fmla="*/ 0 h 159"/>
                <a:gd name="T10" fmla="*/ 0 w 52"/>
                <a:gd name="T11" fmla="*/ 0 h 159"/>
                <a:gd name="T12" fmla="*/ 0 w 52"/>
                <a:gd name="T13" fmla="*/ 0 h 159"/>
                <a:gd name="T14" fmla="*/ 0 w 52"/>
                <a:gd name="T15" fmla="*/ 0 h 159"/>
                <a:gd name="T16" fmla="*/ 0 w 52"/>
                <a:gd name="T17" fmla="*/ 0 h 159"/>
                <a:gd name="T18" fmla="*/ 0 w 52"/>
                <a:gd name="T19" fmla="*/ 0 h 159"/>
                <a:gd name="T20" fmla="*/ 0 w 52"/>
                <a:gd name="T21" fmla="*/ 0 h 159"/>
                <a:gd name="T22" fmla="*/ 0 w 52"/>
                <a:gd name="T23" fmla="*/ 0 h 159"/>
                <a:gd name="T24" fmla="*/ 0 w 52"/>
                <a:gd name="T25" fmla="*/ 0 h 159"/>
                <a:gd name="T26" fmla="*/ 0 w 52"/>
                <a:gd name="T27" fmla="*/ 0 h 159"/>
                <a:gd name="T28" fmla="*/ 0 w 52"/>
                <a:gd name="T29" fmla="*/ 0 h 159"/>
                <a:gd name="T30" fmla="*/ 0 w 52"/>
                <a:gd name="T31" fmla="*/ 0 h 159"/>
                <a:gd name="T32" fmla="*/ 0 w 52"/>
                <a:gd name="T33" fmla="*/ 0 h 159"/>
                <a:gd name="T34" fmla="*/ 0 w 52"/>
                <a:gd name="T35" fmla="*/ 0 h 159"/>
                <a:gd name="T36" fmla="*/ 0 w 52"/>
                <a:gd name="T37" fmla="*/ 0 h 159"/>
                <a:gd name="T38" fmla="*/ 0 w 52"/>
                <a:gd name="T39" fmla="*/ 0 h 159"/>
                <a:gd name="T40" fmla="*/ 0 w 52"/>
                <a:gd name="T41" fmla="*/ 0 h 159"/>
                <a:gd name="T42" fmla="*/ 0 w 52"/>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159"/>
                <a:gd name="T68" fmla="*/ 52 w 52"/>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159">
                  <a:moveTo>
                    <a:pt x="0" y="133"/>
                  </a:moveTo>
                  <a:lnTo>
                    <a:pt x="0" y="159"/>
                  </a:lnTo>
                  <a:lnTo>
                    <a:pt x="22" y="156"/>
                  </a:lnTo>
                  <a:lnTo>
                    <a:pt x="39" y="143"/>
                  </a:lnTo>
                  <a:lnTo>
                    <a:pt x="49" y="124"/>
                  </a:lnTo>
                  <a:lnTo>
                    <a:pt x="52" y="97"/>
                  </a:lnTo>
                  <a:lnTo>
                    <a:pt x="52" y="0"/>
                  </a:lnTo>
                  <a:lnTo>
                    <a:pt x="26" y="0"/>
                  </a:lnTo>
                  <a:lnTo>
                    <a:pt x="24" y="17"/>
                  </a:lnTo>
                  <a:lnTo>
                    <a:pt x="9" y="1"/>
                  </a:lnTo>
                  <a:lnTo>
                    <a:pt x="0" y="0"/>
                  </a:lnTo>
                  <a:lnTo>
                    <a:pt x="0" y="23"/>
                  </a:lnTo>
                  <a:lnTo>
                    <a:pt x="17" y="30"/>
                  </a:lnTo>
                  <a:lnTo>
                    <a:pt x="24" y="55"/>
                  </a:lnTo>
                  <a:lnTo>
                    <a:pt x="17" y="75"/>
                  </a:lnTo>
                  <a:lnTo>
                    <a:pt x="0" y="84"/>
                  </a:lnTo>
                  <a:lnTo>
                    <a:pt x="0" y="107"/>
                  </a:lnTo>
                  <a:lnTo>
                    <a:pt x="10" y="104"/>
                  </a:lnTo>
                  <a:lnTo>
                    <a:pt x="26" y="88"/>
                  </a:lnTo>
                  <a:lnTo>
                    <a:pt x="23" y="121"/>
                  </a:lnTo>
                  <a:lnTo>
                    <a:pt x="0"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8" name="Freeform 107"/>
            <p:cNvSpPr>
              <a:spLocks/>
            </p:cNvSpPr>
            <p:nvPr/>
          </p:nvSpPr>
          <p:spPr bwMode="auto">
            <a:xfrm>
              <a:off x="4956" y="624"/>
              <a:ext cx="19" cy="38"/>
            </a:xfrm>
            <a:custGeom>
              <a:avLst/>
              <a:gdLst>
                <a:gd name="T0" fmla="*/ 0 w 55"/>
                <a:gd name="T1" fmla="*/ 0 h 114"/>
                <a:gd name="T2" fmla="*/ 0 w 55"/>
                <a:gd name="T3" fmla="*/ 0 h 114"/>
                <a:gd name="T4" fmla="*/ 0 w 55"/>
                <a:gd name="T5" fmla="*/ 0 h 114"/>
                <a:gd name="T6" fmla="*/ 0 w 55"/>
                <a:gd name="T7" fmla="*/ 0 h 114"/>
                <a:gd name="T8" fmla="*/ 0 w 55"/>
                <a:gd name="T9" fmla="*/ 0 h 114"/>
                <a:gd name="T10" fmla="*/ 0 w 55"/>
                <a:gd name="T11" fmla="*/ 0 h 114"/>
                <a:gd name="T12" fmla="*/ 0 w 55"/>
                <a:gd name="T13" fmla="*/ 0 h 114"/>
                <a:gd name="T14" fmla="*/ 0 w 55"/>
                <a:gd name="T15" fmla="*/ 0 h 114"/>
                <a:gd name="T16" fmla="*/ 0 w 55"/>
                <a:gd name="T17" fmla="*/ 0 h 114"/>
                <a:gd name="T18" fmla="*/ 0 w 55"/>
                <a:gd name="T19" fmla="*/ 0 h 114"/>
                <a:gd name="T20" fmla="*/ 0 w 55"/>
                <a:gd name="T21" fmla="*/ 0 h 114"/>
                <a:gd name="T22" fmla="*/ 0 w 55"/>
                <a:gd name="T23" fmla="*/ 0 h 114"/>
                <a:gd name="T24" fmla="*/ 0 w 55"/>
                <a:gd name="T25" fmla="*/ 0 h 114"/>
                <a:gd name="T26" fmla="*/ 0 w 55"/>
                <a:gd name="T27" fmla="*/ 0 h 114"/>
                <a:gd name="T28" fmla="*/ 0 w 55"/>
                <a:gd name="T29" fmla="*/ 0 h 114"/>
                <a:gd name="T30" fmla="*/ 0 w 55"/>
                <a:gd name="T31" fmla="*/ 0 h 114"/>
                <a:gd name="T32" fmla="*/ 0 w 55"/>
                <a:gd name="T33" fmla="*/ 0 h 114"/>
                <a:gd name="T34" fmla="*/ 0 w 55"/>
                <a:gd name="T35" fmla="*/ 0 h 114"/>
                <a:gd name="T36" fmla="*/ 0 w 55"/>
                <a:gd name="T37" fmla="*/ 0 h 114"/>
                <a:gd name="T38" fmla="*/ 0 w 55"/>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114"/>
                <a:gd name="T62" fmla="*/ 55 w 55"/>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114">
                  <a:moveTo>
                    <a:pt x="55" y="27"/>
                  </a:moveTo>
                  <a:lnTo>
                    <a:pt x="55" y="4"/>
                  </a:lnTo>
                  <a:lnTo>
                    <a:pt x="43" y="0"/>
                  </a:lnTo>
                  <a:lnTo>
                    <a:pt x="25" y="5"/>
                  </a:lnTo>
                  <a:lnTo>
                    <a:pt x="10" y="18"/>
                  </a:lnTo>
                  <a:lnTo>
                    <a:pt x="3" y="36"/>
                  </a:lnTo>
                  <a:lnTo>
                    <a:pt x="0" y="59"/>
                  </a:lnTo>
                  <a:lnTo>
                    <a:pt x="10" y="96"/>
                  </a:lnTo>
                  <a:lnTo>
                    <a:pt x="25" y="109"/>
                  </a:lnTo>
                  <a:lnTo>
                    <a:pt x="43" y="114"/>
                  </a:lnTo>
                  <a:lnTo>
                    <a:pt x="55" y="111"/>
                  </a:lnTo>
                  <a:lnTo>
                    <a:pt x="55" y="88"/>
                  </a:lnTo>
                  <a:lnTo>
                    <a:pt x="52" y="91"/>
                  </a:lnTo>
                  <a:lnTo>
                    <a:pt x="35" y="79"/>
                  </a:lnTo>
                  <a:lnTo>
                    <a:pt x="29" y="59"/>
                  </a:lnTo>
                  <a:lnTo>
                    <a:pt x="35" y="34"/>
                  </a:lnTo>
                  <a:lnTo>
                    <a:pt x="42" y="26"/>
                  </a:lnTo>
                  <a:lnTo>
                    <a:pt x="52" y="24"/>
                  </a:lnTo>
                  <a:lnTo>
                    <a:pt x="55"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9" name="Freeform 108"/>
            <p:cNvSpPr>
              <a:spLocks/>
            </p:cNvSpPr>
            <p:nvPr/>
          </p:nvSpPr>
          <p:spPr bwMode="auto">
            <a:xfrm>
              <a:off x="4959" y="667"/>
              <a:ext cx="16" cy="11"/>
            </a:xfrm>
            <a:custGeom>
              <a:avLst/>
              <a:gdLst>
                <a:gd name="T0" fmla="*/ 0 w 45"/>
                <a:gd name="T1" fmla="*/ 0 h 33"/>
                <a:gd name="T2" fmla="*/ 0 w 45"/>
                <a:gd name="T3" fmla="*/ 0 h 33"/>
                <a:gd name="T4" fmla="*/ 0 w 45"/>
                <a:gd name="T5" fmla="*/ 0 h 33"/>
                <a:gd name="T6" fmla="*/ 0 w 45"/>
                <a:gd name="T7" fmla="*/ 0 h 33"/>
                <a:gd name="T8" fmla="*/ 0 w 45"/>
                <a:gd name="T9" fmla="*/ 0 h 33"/>
                <a:gd name="T10" fmla="*/ 0 w 45"/>
                <a:gd name="T11" fmla="*/ 0 h 33"/>
                <a:gd name="T12" fmla="*/ 0 w 45"/>
                <a:gd name="T13" fmla="*/ 0 h 33"/>
                <a:gd name="T14" fmla="*/ 0 w 45"/>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33"/>
                <a:gd name="T26" fmla="*/ 45 w 4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33">
                  <a:moveTo>
                    <a:pt x="45" y="33"/>
                  </a:moveTo>
                  <a:lnTo>
                    <a:pt x="45" y="7"/>
                  </a:lnTo>
                  <a:lnTo>
                    <a:pt x="35" y="13"/>
                  </a:lnTo>
                  <a:lnTo>
                    <a:pt x="3" y="0"/>
                  </a:lnTo>
                  <a:lnTo>
                    <a:pt x="0" y="26"/>
                  </a:lnTo>
                  <a:lnTo>
                    <a:pt x="38" y="33"/>
                  </a:lnTo>
                  <a:lnTo>
                    <a:pt x="4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0" name="Freeform 109"/>
            <p:cNvSpPr>
              <a:spLocks/>
            </p:cNvSpPr>
            <p:nvPr/>
          </p:nvSpPr>
          <p:spPr bwMode="auto">
            <a:xfrm>
              <a:off x="5035" y="612"/>
              <a:ext cx="40" cy="50"/>
            </a:xfrm>
            <a:custGeom>
              <a:avLst/>
              <a:gdLst>
                <a:gd name="T0" fmla="*/ 0 w 121"/>
                <a:gd name="T1" fmla="*/ 0 h 150"/>
                <a:gd name="T2" fmla="*/ 0 w 121"/>
                <a:gd name="T3" fmla="*/ 0 h 150"/>
                <a:gd name="T4" fmla="*/ 0 w 121"/>
                <a:gd name="T5" fmla="*/ 0 h 150"/>
                <a:gd name="T6" fmla="*/ 0 w 121"/>
                <a:gd name="T7" fmla="*/ 0 h 150"/>
                <a:gd name="T8" fmla="*/ 0 w 121"/>
                <a:gd name="T9" fmla="*/ 0 h 150"/>
                <a:gd name="T10" fmla="*/ 0 w 121"/>
                <a:gd name="T11" fmla="*/ 0 h 150"/>
                <a:gd name="T12" fmla="*/ 0 w 121"/>
                <a:gd name="T13" fmla="*/ 0 h 150"/>
                <a:gd name="T14" fmla="*/ 0 w 121"/>
                <a:gd name="T15" fmla="*/ 0 h 150"/>
                <a:gd name="T16" fmla="*/ 0 w 121"/>
                <a:gd name="T17" fmla="*/ 0 h 150"/>
                <a:gd name="T18" fmla="*/ 0 w 121"/>
                <a:gd name="T19" fmla="*/ 0 h 150"/>
                <a:gd name="T20" fmla="*/ 0 w 121"/>
                <a:gd name="T21" fmla="*/ 0 h 150"/>
                <a:gd name="T22" fmla="*/ 0 w 121"/>
                <a:gd name="T23" fmla="*/ 0 h 150"/>
                <a:gd name="T24" fmla="*/ 0 w 121"/>
                <a:gd name="T25" fmla="*/ 0 h 150"/>
                <a:gd name="T26" fmla="*/ 0 w 121"/>
                <a:gd name="T27" fmla="*/ 0 h 150"/>
                <a:gd name="T28" fmla="*/ 0 w 121"/>
                <a:gd name="T29" fmla="*/ 0 h 150"/>
                <a:gd name="T30" fmla="*/ 0 w 121"/>
                <a:gd name="T31" fmla="*/ 0 h 150"/>
                <a:gd name="T32" fmla="*/ 0 w 121"/>
                <a:gd name="T33" fmla="*/ 0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1"/>
                <a:gd name="T52" fmla="*/ 0 h 150"/>
                <a:gd name="T53" fmla="*/ 121 w 121"/>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1" h="150">
                  <a:moveTo>
                    <a:pt x="121" y="150"/>
                  </a:moveTo>
                  <a:lnTo>
                    <a:pt x="58" y="69"/>
                  </a:lnTo>
                  <a:lnTo>
                    <a:pt x="118" y="0"/>
                  </a:lnTo>
                  <a:lnTo>
                    <a:pt x="84" y="0"/>
                  </a:lnTo>
                  <a:lnTo>
                    <a:pt x="34" y="54"/>
                  </a:lnTo>
                  <a:lnTo>
                    <a:pt x="27" y="66"/>
                  </a:lnTo>
                  <a:lnTo>
                    <a:pt x="27" y="53"/>
                  </a:lnTo>
                  <a:lnTo>
                    <a:pt x="27" y="0"/>
                  </a:lnTo>
                  <a:lnTo>
                    <a:pt x="0" y="0"/>
                  </a:lnTo>
                  <a:lnTo>
                    <a:pt x="0" y="150"/>
                  </a:lnTo>
                  <a:lnTo>
                    <a:pt x="27" y="150"/>
                  </a:lnTo>
                  <a:lnTo>
                    <a:pt x="27" y="92"/>
                  </a:lnTo>
                  <a:lnTo>
                    <a:pt x="27" y="79"/>
                  </a:lnTo>
                  <a:lnTo>
                    <a:pt x="34" y="88"/>
                  </a:lnTo>
                  <a:lnTo>
                    <a:pt x="85" y="150"/>
                  </a:lnTo>
                  <a:lnTo>
                    <a:pt x="12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1" name="Freeform 110"/>
            <p:cNvSpPr>
              <a:spLocks/>
            </p:cNvSpPr>
            <p:nvPr/>
          </p:nvSpPr>
          <p:spPr bwMode="auto">
            <a:xfrm>
              <a:off x="5099" y="624"/>
              <a:ext cx="20"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5" y="82"/>
                  </a:lnTo>
                  <a:lnTo>
                    <a:pt x="58" y="59"/>
                  </a:lnTo>
                  <a:lnTo>
                    <a:pt x="55" y="35"/>
                  </a:lnTo>
                  <a:lnTo>
                    <a:pt x="42" y="16"/>
                  </a:lnTo>
                  <a:lnTo>
                    <a:pt x="23" y="4"/>
                  </a:lnTo>
                  <a:lnTo>
                    <a:pt x="0" y="0"/>
                  </a:lnTo>
                  <a:lnTo>
                    <a:pt x="0" y="22"/>
                  </a:lnTo>
                  <a:lnTo>
                    <a:pt x="13" y="23"/>
                  </a:lnTo>
                  <a:lnTo>
                    <a:pt x="22" y="32"/>
                  </a:lnTo>
                  <a:lnTo>
                    <a:pt x="29" y="59"/>
                  </a:lnTo>
                  <a:lnTo>
                    <a:pt x="22" y="82"/>
                  </a:lnTo>
                  <a:lnTo>
                    <a:pt x="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2" name="Freeform 111"/>
            <p:cNvSpPr>
              <a:spLocks/>
            </p:cNvSpPr>
            <p:nvPr/>
          </p:nvSpPr>
          <p:spPr bwMode="auto">
            <a:xfrm>
              <a:off x="5080" y="624"/>
              <a:ext cx="19" cy="40"/>
            </a:xfrm>
            <a:custGeom>
              <a:avLst/>
              <a:gdLst>
                <a:gd name="T0" fmla="*/ 0 w 56"/>
                <a:gd name="T1" fmla="*/ 0 h 119"/>
                <a:gd name="T2" fmla="*/ 0 w 56"/>
                <a:gd name="T3" fmla="*/ 0 h 119"/>
                <a:gd name="T4" fmla="*/ 0 w 56"/>
                <a:gd name="T5" fmla="*/ 0 h 119"/>
                <a:gd name="T6" fmla="*/ 0 w 56"/>
                <a:gd name="T7" fmla="*/ 0 h 119"/>
                <a:gd name="T8" fmla="*/ 0 w 56"/>
                <a:gd name="T9" fmla="*/ 0 h 119"/>
                <a:gd name="T10" fmla="*/ 0 w 56"/>
                <a:gd name="T11" fmla="*/ 0 h 119"/>
                <a:gd name="T12" fmla="*/ 0 w 56"/>
                <a:gd name="T13" fmla="*/ 0 h 119"/>
                <a:gd name="T14" fmla="*/ 0 w 56"/>
                <a:gd name="T15" fmla="*/ 0 h 119"/>
                <a:gd name="T16" fmla="*/ 0 w 56"/>
                <a:gd name="T17" fmla="*/ 0 h 119"/>
                <a:gd name="T18" fmla="*/ 0 w 56"/>
                <a:gd name="T19" fmla="*/ 0 h 119"/>
                <a:gd name="T20" fmla="*/ 0 w 56"/>
                <a:gd name="T21" fmla="*/ 0 h 119"/>
                <a:gd name="T22" fmla="*/ 0 w 56"/>
                <a:gd name="T23" fmla="*/ 0 h 119"/>
                <a:gd name="T24" fmla="*/ 0 w 56"/>
                <a:gd name="T25" fmla="*/ 0 h 119"/>
                <a:gd name="T26" fmla="*/ 0 w 56"/>
                <a:gd name="T27" fmla="*/ 0 h 119"/>
                <a:gd name="T28" fmla="*/ 0 w 56"/>
                <a:gd name="T29" fmla="*/ 0 h 119"/>
                <a:gd name="T30" fmla="*/ 0 w 56"/>
                <a:gd name="T31" fmla="*/ 0 h 119"/>
                <a:gd name="T32" fmla="*/ 0 w 56"/>
                <a:gd name="T33" fmla="*/ 0 h 119"/>
                <a:gd name="T34" fmla="*/ 0 w 56"/>
                <a:gd name="T35" fmla="*/ 0 h 119"/>
                <a:gd name="T36" fmla="*/ 0 w 56"/>
                <a:gd name="T37" fmla="*/ 0 h 119"/>
                <a:gd name="T38" fmla="*/ 0 w 56"/>
                <a:gd name="T39" fmla="*/ 0 h 119"/>
                <a:gd name="T40" fmla="*/ 0 w 56"/>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19"/>
                <a:gd name="T65" fmla="*/ 56 w 56"/>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19">
                  <a:moveTo>
                    <a:pt x="56" y="23"/>
                  </a:moveTo>
                  <a:lnTo>
                    <a:pt x="56" y="1"/>
                  </a:lnTo>
                  <a:lnTo>
                    <a:pt x="54" y="0"/>
                  </a:lnTo>
                  <a:lnTo>
                    <a:pt x="33" y="4"/>
                  </a:lnTo>
                  <a:lnTo>
                    <a:pt x="15" y="16"/>
                  </a:lnTo>
                  <a:lnTo>
                    <a:pt x="2" y="34"/>
                  </a:lnTo>
                  <a:lnTo>
                    <a:pt x="0" y="59"/>
                  </a:lnTo>
                  <a:lnTo>
                    <a:pt x="2" y="83"/>
                  </a:lnTo>
                  <a:lnTo>
                    <a:pt x="15" y="102"/>
                  </a:lnTo>
                  <a:lnTo>
                    <a:pt x="33" y="114"/>
                  </a:lnTo>
                  <a:lnTo>
                    <a:pt x="54" y="119"/>
                  </a:lnTo>
                  <a:lnTo>
                    <a:pt x="56" y="119"/>
                  </a:lnTo>
                  <a:lnTo>
                    <a:pt x="56" y="93"/>
                  </a:lnTo>
                  <a:lnTo>
                    <a:pt x="54" y="95"/>
                  </a:lnTo>
                  <a:lnTo>
                    <a:pt x="34" y="83"/>
                  </a:lnTo>
                  <a:lnTo>
                    <a:pt x="28" y="59"/>
                  </a:lnTo>
                  <a:lnTo>
                    <a:pt x="34" y="33"/>
                  </a:lnTo>
                  <a:lnTo>
                    <a:pt x="43" y="24"/>
                  </a:lnTo>
                  <a:lnTo>
                    <a:pt x="54" y="21"/>
                  </a:lnTo>
                  <a:lnTo>
                    <a:pt x="5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3" name="Freeform 112"/>
            <p:cNvSpPr>
              <a:spLocks/>
            </p:cNvSpPr>
            <p:nvPr/>
          </p:nvSpPr>
          <p:spPr bwMode="auto">
            <a:xfrm>
              <a:off x="5127" y="624"/>
              <a:ext cx="33"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29" y="113"/>
                  </a:lnTo>
                  <a:lnTo>
                    <a:pt x="29" y="61"/>
                  </a:lnTo>
                  <a:lnTo>
                    <a:pt x="34" y="35"/>
                  </a:lnTo>
                  <a:lnTo>
                    <a:pt x="40" y="26"/>
                  </a:lnTo>
                  <a:lnTo>
                    <a:pt x="53" y="23"/>
                  </a:lnTo>
                  <a:lnTo>
                    <a:pt x="65" y="26"/>
                  </a:lnTo>
                  <a:lnTo>
                    <a:pt x="72" y="35"/>
                  </a:lnTo>
                  <a:lnTo>
                    <a:pt x="75" y="59"/>
                  </a:lnTo>
                  <a:lnTo>
                    <a:pt x="75" y="113"/>
                  </a:lnTo>
                  <a:lnTo>
                    <a:pt x="104" y="113"/>
                  </a:lnTo>
                  <a:lnTo>
                    <a:pt x="104" y="51"/>
                  </a:lnTo>
                  <a:lnTo>
                    <a:pt x="97" y="15"/>
                  </a:lnTo>
                  <a:lnTo>
                    <a:pt x="84" y="4"/>
                  </a:lnTo>
                  <a:lnTo>
                    <a:pt x="63" y="0"/>
                  </a:lnTo>
                  <a:lnTo>
                    <a:pt x="43" y="4"/>
                  </a:lnTo>
                  <a:lnTo>
                    <a:pt x="27" y="20"/>
                  </a:ln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4" name="Freeform 113"/>
            <p:cNvSpPr>
              <a:spLocks/>
            </p:cNvSpPr>
            <p:nvPr/>
          </p:nvSpPr>
          <p:spPr bwMode="auto">
            <a:xfrm>
              <a:off x="5187" y="625"/>
              <a:ext cx="17" cy="53"/>
            </a:xfrm>
            <a:custGeom>
              <a:avLst/>
              <a:gdLst>
                <a:gd name="T0" fmla="*/ 0 w 51"/>
                <a:gd name="T1" fmla="*/ 0 h 159"/>
                <a:gd name="T2" fmla="*/ 0 w 51"/>
                <a:gd name="T3" fmla="*/ 0 h 159"/>
                <a:gd name="T4" fmla="*/ 0 w 51"/>
                <a:gd name="T5" fmla="*/ 0 h 159"/>
                <a:gd name="T6" fmla="*/ 0 w 51"/>
                <a:gd name="T7" fmla="*/ 0 h 159"/>
                <a:gd name="T8" fmla="*/ 0 w 51"/>
                <a:gd name="T9" fmla="*/ 0 h 159"/>
                <a:gd name="T10" fmla="*/ 0 w 51"/>
                <a:gd name="T11" fmla="*/ 0 h 159"/>
                <a:gd name="T12" fmla="*/ 0 w 51"/>
                <a:gd name="T13" fmla="*/ 0 h 159"/>
                <a:gd name="T14" fmla="*/ 0 w 51"/>
                <a:gd name="T15" fmla="*/ 0 h 159"/>
                <a:gd name="T16" fmla="*/ 0 w 51"/>
                <a:gd name="T17" fmla="*/ 0 h 159"/>
                <a:gd name="T18" fmla="*/ 0 w 51"/>
                <a:gd name="T19" fmla="*/ 0 h 159"/>
                <a:gd name="T20" fmla="*/ 0 w 51"/>
                <a:gd name="T21" fmla="*/ 0 h 159"/>
                <a:gd name="T22" fmla="*/ 0 w 51"/>
                <a:gd name="T23" fmla="*/ 0 h 159"/>
                <a:gd name="T24" fmla="*/ 0 w 51"/>
                <a:gd name="T25" fmla="*/ 0 h 159"/>
                <a:gd name="T26" fmla="*/ 0 w 51"/>
                <a:gd name="T27" fmla="*/ 0 h 159"/>
                <a:gd name="T28" fmla="*/ 0 w 51"/>
                <a:gd name="T29" fmla="*/ 0 h 159"/>
                <a:gd name="T30" fmla="*/ 0 w 51"/>
                <a:gd name="T31" fmla="*/ 0 h 159"/>
                <a:gd name="T32" fmla="*/ 0 w 51"/>
                <a:gd name="T33" fmla="*/ 0 h 159"/>
                <a:gd name="T34" fmla="*/ 0 w 51"/>
                <a:gd name="T35" fmla="*/ 0 h 159"/>
                <a:gd name="T36" fmla="*/ 0 w 51"/>
                <a:gd name="T37" fmla="*/ 0 h 159"/>
                <a:gd name="T38" fmla="*/ 0 w 51"/>
                <a:gd name="T39" fmla="*/ 0 h 159"/>
                <a:gd name="T40" fmla="*/ 0 w 51"/>
                <a:gd name="T41" fmla="*/ 0 h 159"/>
                <a:gd name="T42" fmla="*/ 0 w 51"/>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159"/>
                <a:gd name="T68" fmla="*/ 51 w 51"/>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159">
                  <a:moveTo>
                    <a:pt x="0" y="131"/>
                  </a:moveTo>
                  <a:lnTo>
                    <a:pt x="0" y="159"/>
                  </a:lnTo>
                  <a:lnTo>
                    <a:pt x="19" y="156"/>
                  </a:lnTo>
                  <a:lnTo>
                    <a:pt x="36" y="143"/>
                  </a:lnTo>
                  <a:lnTo>
                    <a:pt x="46" y="124"/>
                  </a:lnTo>
                  <a:lnTo>
                    <a:pt x="51" y="97"/>
                  </a:lnTo>
                  <a:lnTo>
                    <a:pt x="51" y="0"/>
                  </a:lnTo>
                  <a:lnTo>
                    <a:pt x="25" y="0"/>
                  </a:lnTo>
                  <a:lnTo>
                    <a:pt x="22" y="17"/>
                  </a:lnTo>
                  <a:lnTo>
                    <a:pt x="7" y="1"/>
                  </a:lnTo>
                  <a:lnTo>
                    <a:pt x="0" y="1"/>
                  </a:lnTo>
                  <a:lnTo>
                    <a:pt x="0" y="23"/>
                  </a:lnTo>
                  <a:lnTo>
                    <a:pt x="16" y="30"/>
                  </a:lnTo>
                  <a:lnTo>
                    <a:pt x="22" y="55"/>
                  </a:lnTo>
                  <a:lnTo>
                    <a:pt x="16" y="75"/>
                  </a:lnTo>
                  <a:lnTo>
                    <a:pt x="0" y="84"/>
                  </a:lnTo>
                  <a:lnTo>
                    <a:pt x="0" y="107"/>
                  </a:lnTo>
                  <a:lnTo>
                    <a:pt x="9" y="104"/>
                  </a:lnTo>
                  <a:lnTo>
                    <a:pt x="25" y="88"/>
                  </a:lnTo>
                  <a:lnTo>
                    <a:pt x="20" y="12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5" name="Freeform 114"/>
            <p:cNvSpPr>
              <a:spLocks/>
            </p:cNvSpPr>
            <p:nvPr/>
          </p:nvSpPr>
          <p:spPr bwMode="auto">
            <a:xfrm>
              <a:off x="5167" y="624"/>
              <a:ext cx="20" cy="38"/>
            </a:xfrm>
            <a:custGeom>
              <a:avLst/>
              <a:gdLst>
                <a:gd name="T0" fmla="*/ 0 w 58"/>
                <a:gd name="T1" fmla="*/ 0 h 114"/>
                <a:gd name="T2" fmla="*/ 0 w 58"/>
                <a:gd name="T3" fmla="*/ 0 h 114"/>
                <a:gd name="T4" fmla="*/ 0 w 58"/>
                <a:gd name="T5" fmla="*/ 0 h 114"/>
                <a:gd name="T6" fmla="*/ 0 w 58"/>
                <a:gd name="T7" fmla="*/ 0 h 114"/>
                <a:gd name="T8" fmla="*/ 0 w 58"/>
                <a:gd name="T9" fmla="*/ 0 h 114"/>
                <a:gd name="T10" fmla="*/ 0 w 58"/>
                <a:gd name="T11" fmla="*/ 0 h 114"/>
                <a:gd name="T12" fmla="*/ 0 w 58"/>
                <a:gd name="T13" fmla="*/ 0 h 114"/>
                <a:gd name="T14" fmla="*/ 0 w 58"/>
                <a:gd name="T15" fmla="*/ 0 h 114"/>
                <a:gd name="T16" fmla="*/ 0 w 58"/>
                <a:gd name="T17" fmla="*/ 0 h 114"/>
                <a:gd name="T18" fmla="*/ 0 w 58"/>
                <a:gd name="T19" fmla="*/ 0 h 114"/>
                <a:gd name="T20" fmla="*/ 0 w 58"/>
                <a:gd name="T21" fmla="*/ 0 h 114"/>
                <a:gd name="T22" fmla="*/ 0 w 58"/>
                <a:gd name="T23" fmla="*/ 0 h 114"/>
                <a:gd name="T24" fmla="*/ 0 w 58"/>
                <a:gd name="T25" fmla="*/ 0 h 114"/>
                <a:gd name="T26" fmla="*/ 0 w 58"/>
                <a:gd name="T27" fmla="*/ 0 h 114"/>
                <a:gd name="T28" fmla="*/ 0 w 58"/>
                <a:gd name="T29" fmla="*/ 0 h 114"/>
                <a:gd name="T30" fmla="*/ 0 w 58"/>
                <a:gd name="T31" fmla="*/ 0 h 114"/>
                <a:gd name="T32" fmla="*/ 0 w 58"/>
                <a:gd name="T33" fmla="*/ 0 h 114"/>
                <a:gd name="T34" fmla="*/ 0 w 58"/>
                <a:gd name="T35" fmla="*/ 0 h 114"/>
                <a:gd name="T36" fmla="*/ 0 w 58"/>
                <a:gd name="T37" fmla="*/ 0 h 114"/>
                <a:gd name="T38" fmla="*/ 0 w 58"/>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114"/>
                <a:gd name="T62" fmla="*/ 58 w 5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114">
                  <a:moveTo>
                    <a:pt x="58" y="27"/>
                  </a:moveTo>
                  <a:lnTo>
                    <a:pt x="58" y="5"/>
                  </a:lnTo>
                  <a:lnTo>
                    <a:pt x="44" y="0"/>
                  </a:lnTo>
                  <a:lnTo>
                    <a:pt x="25" y="5"/>
                  </a:lnTo>
                  <a:lnTo>
                    <a:pt x="11" y="18"/>
                  </a:lnTo>
                  <a:lnTo>
                    <a:pt x="5" y="36"/>
                  </a:lnTo>
                  <a:lnTo>
                    <a:pt x="0" y="59"/>
                  </a:lnTo>
                  <a:lnTo>
                    <a:pt x="11" y="96"/>
                  </a:lnTo>
                  <a:lnTo>
                    <a:pt x="25" y="109"/>
                  </a:lnTo>
                  <a:lnTo>
                    <a:pt x="44" y="114"/>
                  </a:lnTo>
                  <a:lnTo>
                    <a:pt x="58" y="111"/>
                  </a:lnTo>
                  <a:lnTo>
                    <a:pt x="58" y="88"/>
                  </a:lnTo>
                  <a:lnTo>
                    <a:pt x="52" y="91"/>
                  </a:lnTo>
                  <a:lnTo>
                    <a:pt x="35" y="79"/>
                  </a:lnTo>
                  <a:lnTo>
                    <a:pt x="31" y="59"/>
                  </a:lnTo>
                  <a:lnTo>
                    <a:pt x="35" y="34"/>
                  </a:lnTo>
                  <a:lnTo>
                    <a:pt x="42" y="26"/>
                  </a:lnTo>
                  <a:lnTo>
                    <a:pt x="52" y="24"/>
                  </a:lnTo>
                  <a:lnTo>
                    <a:pt x="5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6" name="Freeform 115"/>
            <p:cNvSpPr>
              <a:spLocks/>
            </p:cNvSpPr>
            <p:nvPr/>
          </p:nvSpPr>
          <p:spPr bwMode="auto">
            <a:xfrm>
              <a:off x="5171" y="667"/>
              <a:ext cx="16" cy="11"/>
            </a:xfrm>
            <a:custGeom>
              <a:avLst/>
              <a:gdLst>
                <a:gd name="T0" fmla="*/ 0 w 47"/>
                <a:gd name="T1" fmla="*/ 0 h 33"/>
                <a:gd name="T2" fmla="*/ 0 w 47"/>
                <a:gd name="T3" fmla="*/ 0 h 33"/>
                <a:gd name="T4" fmla="*/ 0 w 47"/>
                <a:gd name="T5" fmla="*/ 0 h 33"/>
                <a:gd name="T6" fmla="*/ 0 w 47"/>
                <a:gd name="T7" fmla="*/ 0 h 33"/>
                <a:gd name="T8" fmla="*/ 0 w 47"/>
                <a:gd name="T9" fmla="*/ 0 h 33"/>
                <a:gd name="T10" fmla="*/ 0 w 47"/>
                <a:gd name="T11" fmla="*/ 0 h 33"/>
                <a:gd name="T12" fmla="*/ 0 w 47"/>
                <a:gd name="T13" fmla="*/ 0 h 33"/>
                <a:gd name="T14" fmla="*/ 0 w 47"/>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3"/>
                <a:gd name="T26" fmla="*/ 47 w 4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3">
                  <a:moveTo>
                    <a:pt x="47" y="33"/>
                  </a:moveTo>
                  <a:lnTo>
                    <a:pt x="47" y="5"/>
                  </a:lnTo>
                  <a:lnTo>
                    <a:pt x="34" y="13"/>
                  </a:lnTo>
                  <a:lnTo>
                    <a:pt x="4" y="0"/>
                  </a:lnTo>
                  <a:lnTo>
                    <a:pt x="0" y="26"/>
                  </a:lnTo>
                  <a:lnTo>
                    <a:pt x="39" y="33"/>
                  </a:lnTo>
                  <a:lnTo>
                    <a:pt x="4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7" name="Freeform 116"/>
            <p:cNvSpPr>
              <a:spLocks/>
            </p:cNvSpPr>
            <p:nvPr/>
          </p:nvSpPr>
          <p:spPr bwMode="auto">
            <a:xfrm>
              <a:off x="4297" y="361"/>
              <a:ext cx="206" cy="274"/>
            </a:xfrm>
            <a:custGeom>
              <a:avLst/>
              <a:gdLst>
                <a:gd name="T0" fmla="*/ 0 w 618"/>
                <a:gd name="T1" fmla="*/ 0 h 824"/>
                <a:gd name="T2" fmla="*/ 0 w 618"/>
                <a:gd name="T3" fmla="*/ 0 h 824"/>
                <a:gd name="T4" fmla="*/ 0 w 618"/>
                <a:gd name="T5" fmla="*/ 0 h 824"/>
                <a:gd name="T6" fmla="*/ 0 w 618"/>
                <a:gd name="T7" fmla="*/ 0 h 824"/>
                <a:gd name="T8" fmla="*/ 0 w 618"/>
                <a:gd name="T9" fmla="*/ 0 h 824"/>
                <a:gd name="T10" fmla="*/ 0 w 618"/>
                <a:gd name="T11" fmla="*/ 0 h 824"/>
                <a:gd name="T12" fmla="*/ 0 w 618"/>
                <a:gd name="T13" fmla="*/ 0 h 824"/>
                <a:gd name="T14" fmla="*/ 0 w 618"/>
                <a:gd name="T15" fmla="*/ 0 h 824"/>
                <a:gd name="T16" fmla="*/ 0 w 618"/>
                <a:gd name="T17" fmla="*/ 0 h 824"/>
                <a:gd name="T18" fmla="*/ 0 w 618"/>
                <a:gd name="T19" fmla="*/ 0 h 824"/>
                <a:gd name="T20" fmla="*/ 0 w 618"/>
                <a:gd name="T21" fmla="*/ 0 h 824"/>
                <a:gd name="T22" fmla="*/ 0 w 618"/>
                <a:gd name="T23" fmla="*/ 0 h 824"/>
                <a:gd name="T24" fmla="*/ 0 w 618"/>
                <a:gd name="T25" fmla="*/ 0 h 824"/>
                <a:gd name="T26" fmla="*/ 0 w 618"/>
                <a:gd name="T27" fmla="*/ 0 h 824"/>
                <a:gd name="T28" fmla="*/ 0 w 618"/>
                <a:gd name="T29" fmla="*/ 0 h 824"/>
                <a:gd name="T30" fmla="*/ 0 w 618"/>
                <a:gd name="T31" fmla="*/ 0 h 824"/>
                <a:gd name="T32" fmla="*/ 0 w 618"/>
                <a:gd name="T33" fmla="*/ 0 h 824"/>
                <a:gd name="T34" fmla="*/ 0 w 618"/>
                <a:gd name="T35" fmla="*/ 0 h 824"/>
                <a:gd name="T36" fmla="*/ 0 w 618"/>
                <a:gd name="T37" fmla="*/ 0 h 824"/>
                <a:gd name="T38" fmla="*/ 0 w 618"/>
                <a:gd name="T39" fmla="*/ 0 h 824"/>
                <a:gd name="T40" fmla="*/ 0 w 618"/>
                <a:gd name="T41" fmla="*/ 0 h 824"/>
                <a:gd name="T42" fmla="*/ 0 w 618"/>
                <a:gd name="T43" fmla="*/ 0 h 824"/>
                <a:gd name="T44" fmla="*/ 0 w 618"/>
                <a:gd name="T45" fmla="*/ 0 h 824"/>
                <a:gd name="T46" fmla="*/ 0 w 618"/>
                <a:gd name="T47" fmla="*/ 0 h 824"/>
                <a:gd name="T48" fmla="*/ 0 w 618"/>
                <a:gd name="T49" fmla="*/ 0 h 824"/>
                <a:gd name="T50" fmla="*/ 0 w 618"/>
                <a:gd name="T51" fmla="*/ 0 h 824"/>
                <a:gd name="T52" fmla="*/ 0 w 618"/>
                <a:gd name="T53" fmla="*/ 0 h 8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8"/>
                <a:gd name="T82" fmla="*/ 0 h 824"/>
                <a:gd name="T83" fmla="*/ 618 w 618"/>
                <a:gd name="T84" fmla="*/ 824 h 8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8" h="824">
                  <a:moveTo>
                    <a:pt x="618" y="0"/>
                  </a:moveTo>
                  <a:lnTo>
                    <a:pt x="313" y="0"/>
                  </a:lnTo>
                  <a:lnTo>
                    <a:pt x="273" y="8"/>
                  </a:lnTo>
                  <a:lnTo>
                    <a:pt x="242" y="33"/>
                  </a:lnTo>
                  <a:lnTo>
                    <a:pt x="27" y="249"/>
                  </a:lnTo>
                  <a:lnTo>
                    <a:pt x="5" y="278"/>
                  </a:lnTo>
                  <a:lnTo>
                    <a:pt x="0" y="309"/>
                  </a:lnTo>
                  <a:lnTo>
                    <a:pt x="0" y="794"/>
                  </a:lnTo>
                  <a:lnTo>
                    <a:pt x="10" y="814"/>
                  </a:lnTo>
                  <a:lnTo>
                    <a:pt x="30" y="824"/>
                  </a:lnTo>
                  <a:lnTo>
                    <a:pt x="245" y="824"/>
                  </a:lnTo>
                  <a:lnTo>
                    <a:pt x="494" y="574"/>
                  </a:lnTo>
                  <a:lnTo>
                    <a:pt x="313" y="574"/>
                  </a:lnTo>
                  <a:lnTo>
                    <a:pt x="290" y="570"/>
                  </a:lnTo>
                  <a:lnTo>
                    <a:pt x="270" y="557"/>
                  </a:lnTo>
                  <a:lnTo>
                    <a:pt x="254" y="537"/>
                  </a:lnTo>
                  <a:lnTo>
                    <a:pt x="248" y="509"/>
                  </a:lnTo>
                  <a:lnTo>
                    <a:pt x="248" y="310"/>
                  </a:lnTo>
                  <a:lnTo>
                    <a:pt x="254" y="286"/>
                  </a:lnTo>
                  <a:lnTo>
                    <a:pt x="265" y="265"/>
                  </a:lnTo>
                  <a:lnTo>
                    <a:pt x="287" y="251"/>
                  </a:lnTo>
                  <a:lnTo>
                    <a:pt x="313" y="245"/>
                  </a:lnTo>
                  <a:lnTo>
                    <a:pt x="358" y="245"/>
                  </a:lnTo>
                  <a:lnTo>
                    <a:pt x="378" y="241"/>
                  </a:lnTo>
                  <a:lnTo>
                    <a:pt x="394" y="224"/>
                  </a:lnTo>
                  <a:lnTo>
                    <a:pt x="618"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8" name="Freeform 117"/>
            <p:cNvSpPr>
              <a:spLocks/>
            </p:cNvSpPr>
            <p:nvPr/>
          </p:nvSpPr>
          <p:spPr bwMode="auto">
            <a:xfrm>
              <a:off x="4444" y="409"/>
              <a:ext cx="100" cy="121"/>
            </a:xfrm>
            <a:custGeom>
              <a:avLst/>
              <a:gdLst>
                <a:gd name="T0" fmla="*/ 0 w 299"/>
                <a:gd name="T1" fmla="*/ 0 h 363"/>
                <a:gd name="T2" fmla="*/ 0 w 299"/>
                <a:gd name="T3" fmla="*/ 0 h 363"/>
                <a:gd name="T4" fmla="*/ 0 w 299"/>
                <a:gd name="T5" fmla="*/ 0 h 363"/>
                <a:gd name="T6" fmla="*/ 0 w 299"/>
                <a:gd name="T7" fmla="*/ 0 h 363"/>
                <a:gd name="T8" fmla="*/ 0 w 299"/>
                <a:gd name="T9" fmla="*/ 0 h 363"/>
                <a:gd name="T10" fmla="*/ 0 w 299"/>
                <a:gd name="T11" fmla="*/ 0 h 363"/>
                <a:gd name="T12" fmla="*/ 0 w 299"/>
                <a:gd name="T13" fmla="*/ 0 h 363"/>
                <a:gd name="T14" fmla="*/ 0 w 299"/>
                <a:gd name="T15" fmla="*/ 0 h 363"/>
                <a:gd name="T16" fmla="*/ 0 w 299"/>
                <a:gd name="T17" fmla="*/ 0 h 363"/>
                <a:gd name="T18" fmla="*/ 0 w 299"/>
                <a:gd name="T19" fmla="*/ 0 h 363"/>
                <a:gd name="T20" fmla="*/ 0 w 299"/>
                <a:gd name="T21" fmla="*/ 0 h 363"/>
                <a:gd name="T22" fmla="*/ 0 w 299"/>
                <a:gd name="T23" fmla="*/ 0 h 363"/>
                <a:gd name="T24" fmla="*/ 0 w 299"/>
                <a:gd name="T25" fmla="*/ 0 h 363"/>
                <a:gd name="T26" fmla="*/ 0 w 299"/>
                <a:gd name="T27" fmla="*/ 0 h 3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9"/>
                <a:gd name="T43" fmla="*/ 0 h 363"/>
                <a:gd name="T44" fmla="*/ 299 w 299"/>
                <a:gd name="T45" fmla="*/ 363 h 3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9" h="363">
                  <a:moveTo>
                    <a:pt x="91" y="0"/>
                  </a:moveTo>
                  <a:lnTo>
                    <a:pt x="0" y="102"/>
                  </a:lnTo>
                  <a:lnTo>
                    <a:pt x="65" y="102"/>
                  </a:lnTo>
                  <a:lnTo>
                    <a:pt x="87" y="106"/>
                  </a:lnTo>
                  <a:lnTo>
                    <a:pt x="106" y="121"/>
                  </a:lnTo>
                  <a:lnTo>
                    <a:pt x="123" y="157"/>
                  </a:lnTo>
                  <a:lnTo>
                    <a:pt x="123" y="363"/>
                  </a:lnTo>
                  <a:lnTo>
                    <a:pt x="230" y="258"/>
                  </a:lnTo>
                  <a:lnTo>
                    <a:pt x="230" y="131"/>
                  </a:lnTo>
                  <a:lnTo>
                    <a:pt x="235" y="85"/>
                  </a:lnTo>
                  <a:lnTo>
                    <a:pt x="259" y="44"/>
                  </a:lnTo>
                  <a:lnTo>
                    <a:pt x="299" y="0"/>
                  </a:lnTo>
                  <a:lnTo>
                    <a:pt x="9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9" name="Freeform 118"/>
            <p:cNvSpPr>
              <a:spLocks/>
            </p:cNvSpPr>
            <p:nvPr/>
          </p:nvSpPr>
          <p:spPr bwMode="auto">
            <a:xfrm>
              <a:off x="4536" y="409"/>
              <a:ext cx="77" cy="122"/>
            </a:xfrm>
            <a:custGeom>
              <a:avLst/>
              <a:gdLst>
                <a:gd name="T0" fmla="*/ 0 w 230"/>
                <a:gd name="T1" fmla="*/ 0 h 365"/>
                <a:gd name="T2" fmla="*/ 0 w 230"/>
                <a:gd name="T3" fmla="*/ 0 h 365"/>
                <a:gd name="T4" fmla="*/ 0 w 230"/>
                <a:gd name="T5" fmla="*/ 0 h 365"/>
                <a:gd name="T6" fmla="*/ 0 w 230"/>
                <a:gd name="T7" fmla="*/ 0 h 365"/>
                <a:gd name="T8" fmla="*/ 0 w 230"/>
                <a:gd name="T9" fmla="*/ 0 h 365"/>
                <a:gd name="T10" fmla="*/ 0 w 230"/>
                <a:gd name="T11" fmla="*/ 0 h 365"/>
                <a:gd name="T12" fmla="*/ 0 w 230"/>
                <a:gd name="T13" fmla="*/ 0 h 365"/>
                <a:gd name="T14" fmla="*/ 0 w 230"/>
                <a:gd name="T15" fmla="*/ 0 h 365"/>
                <a:gd name="T16" fmla="*/ 0 w 230"/>
                <a:gd name="T17" fmla="*/ 0 h 365"/>
                <a:gd name="T18" fmla="*/ 0 w 230"/>
                <a:gd name="T19" fmla="*/ 0 h 365"/>
                <a:gd name="T20" fmla="*/ 0 w 230"/>
                <a:gd name="T21" fmla="*/ 0 h 365"/>
                <a:gd name="T22" fmla="*/ 0 w 230"/>
                <a:gd name="T23" fmla="*/ 0 h 365"/>
                <a:gd name="T24" fmla="*/ 0 w 230"/>
                <a:gd name="T25" fmla="*/ 0 h 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0"/>
                <a:gd name="T40" fmla="*/ 0 h 365"/>
                <a:gd name="T41" fmla="*/ 230 w 230"/>
                <a:gd name="T42" fmla="*/ 365 h 3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0" h="365">
                  <a:moveTo>
                    <a:pt x="81" y="0"/>
                  </a:moveTo>
                  <a:lnTo>
                    <a:pt x="26" y="54"/>
                  </a:lnTo>
                  <a:lnTo>
                    <a:pt x="6" y="86"/>
                  </a:lnTo>
                  <a:lnTo>
                    <a:pt x="0" y="122"/>
                  </a:lnTo>
                  <a:lnTo>
                    <a:pt x="0" y="365"/>
                  </a:lnTo>
                  <a:lnTo>
                    <a:pt x="110" y="255"/>
                  </a:lnTo>
                  <a:lnTo>
                    <a:pt x="108" y="189"/>
                  </a:lnTo>
                  <a:lnTo>
                    <a:pt x="113" y="138"/>
                  </a:lnTo>
                  <a:lnTo>
                    <a:pt x="118" y="115"/>
                  </a:lnTo>
                  <a:lnTo>
                    <a:pt x="131" y="98"/>
                  </a:lnTo>
                  <a:lnTo>
                    <a:pt x="230" y="0"/>
                  </a:lnTo>
                  <a:lnTo>
                    <a:pt x="8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0" name="Freeform 119"/>
            <p:cNvSpPr>
              <a:spLocks/>
            </p:cNvSpPr>
            <p:nvPr/>
          </p:nvSpPr>
          <p:spPr bwMode="auto">
            <a:xfrm>
              <a:off x="4392" y="374"/>
              <a:ext cx="276" cy="351"/>
            </a:xfrm>
            <a:custGeom>
              <a:avLst/>
              <a:gdLst>
                <a:gd name="T0" fmla="*/ 0 w 827"/>
                <a:gd name="T1" fmla="*/ 0 h 1054"/>
                <a:gd name="T2" fmla="*/ 0 w 827"/>
                <a:gd name="T3" fmla="*/ 0 h 1054"/>
                <a:gd name="T4" fmla="*/ 0 w 827"/>
                <a:gd name="T5" fmla="*/ 0 h 1054"/>
                <a:gd name="T6" fmla="*/ 0 w 827"/>
                <a:gd name="T7" fmla="*/ 0 h 1054"/>
                <a:gd name="T8" fmla="*/ 0 w 827"/>
                <a:gd name="T9" fmla="*/ 0 h 1054"/>
                <a:gd name="T10" fmla="*/ 0 w 827"/>
                <a:gd name="T11" fmla="*/ 0 h 1054"/>
                <a:gd name="T12" fmla="*/ 0 w 827"/>
                <a:gd name="T13" fmla="*/ 0 h 1054"/>
                <a:gd name="T14" fmla="*/ 0 w 827"/>
                <a:gd name="T15" fmla="*/ 0 h 1054"/>
                <a:gd name="T16" fmla="*/ 0 w 827"/>
                <a:gd name="T17" fmla="*/ 0 h 1054"/>
                <a:gd name="T18" fmla="*/ 0 w 827"/>
                <a:gd name="T19" fmla="*/ 0 h 1054"/>
                <a:gd name="T20" fmla="*/ 0 w 827"/>
                <a:gd name="T21" fmla="*/ 0 h 1054"/>
                <a:gd name="T22" fmla="*/ 0 w 827"/>
                <a:gd name="T23" fmla="*/ 0 h 1054"/>
                <a:gd name="T24" fmla="*/ 0 w 827"/>
                <a:gd name="T25" fmla="*/ 0 h 1054"/>
                <a:gd name="T26" fmla="*/ 0 w 827"/>
                <a:gd name="T27" fmla="*/ 0 h 1054"/>
                <a:gd name="T28" fmla="*/ 0 w 827"/>
                <a:gd name="T29" fmla="*/ 0 h 1054"/>
                <a:gd name="T30" fmla="*/ 0 w 827"/>
                <a:gd name="T31" fmla="*/ 0 h 1054"/>
                <a:gd name="T32" fmla="*/ 0 w 827"/>
                <a:gd name="T33" fmla="*/ 0 h 1054"/>
                <a:gd name="T34" fmla="*/ 0 w 827"/>
                <a:gd name="T35" fmla="*/ 0 h 1054"/>
                <a:gd name="T36" fmla="*/ 0 w 827"/>
                <a:gd name="T37" fmla="*/ 0 h 1054"/>
                <a:gd name="T38" fmla="*/ 0 w 827"/>
                <a:gd name="T39" fmla="*/ 0 h 1054"/>
                <a:gd name="T40" fmla="*/ 0 w 827"/>
                <a:gd name="T41" fmla="*/ 0 h 1054"/>
                <a:gd name="T42" fmla="*/ 0 w 827"/>
                <a:gd name="T43" fmla="*/ 0 h 1054"/>
                <a:gd name="T44" fmla="*/ 0 w 827"/>
                <a:gd name="T45" fmla="*/ 0 h 1054"/>
                <a:gd name="T46" fmla="*/ 0 w 827"/>
                <a:gd name="T47" fmla="*/ 0 h 10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1054"/>
                <a:gd name="T74" fmla="*/ 827 w 827"/>
                <a:gd name="T75" fmla="*/ 1054 h 105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1054">
                  <a:moveTo>
                    <a:pt x="248" y="556"/>
                  </a:moveTo>
                  <a:lnTo>
                    <a:pt x="0" y="806"/>
                  </a:lnTo>
                  <a:lnTo>
                    <a:pt x="0" y="1027"/>
                  </a:lnTo>
                  <a:lnTo>
                    <a:pt x="8" y="1046"/>
                  </a:lnTo>
                  <a:lnTo>
                    <a:pt x="30" y="1054"/>
                  </a:lnTo>
                  <a:lnTo>
                    <a:pt x="525" y="1054"/>
                  </a:lnTo>
                  <a:lnTo>
                    <a:pt x="559" y="1036"/>
                  </a:lnTo>
                  <a:lnTo>
                    <a:pt x="599" y="991"/>
                  </a:lnTo>
                  <a:lnTo>
                    <a:pt x="762" y="828"/>
                  </a:lnTo>
                  <a:lnTo>
                    <a:pt x="806" y="783"/>
                  </a:lnTo>
                  <a:lnTo>
                    <a:pt x="823" y="757"/>
                  </a:lnTo>
                  <a:lnTo>
                    <a:pt x="827" y="731"/>
                  </a:lnTo>
                  <a:lnTo>
                    <a:pt x="827" y="0"/>
                  </a:lnTo>
                  <a:lnTo>
                    <a:pt x="611" y="218"/>
                  </a:lnTo>
                  <a:lnTo>
                    <a:pt x="590" y="248"/>
                  </a:lnTo>
                  <a:lnTo>
                    <a:pt x="583" y="290"/>
                  </a:lnTo>
                  <a:lnTo>
                    <a:pt x="583" y="781"/>
                  </a:lnTo>
                  <a:lnTo>
                    <a:pt x="574" y="800"/>
                  </a:lnTo>
                  <a:lnTo>
                    <a:pt x="554" y="809"/>
                  </a:lnTo>
                  <a:lnTo>
                    <a:pt x="280" y="809"/>
                  </a:lnTo>
                  <a:lnTo>
                    <a:pt x="257" y="800"/>
                  </a:lnTo>
                  <a:lnTo>
                    <a:pt x="248" y="776"/>
                  </a:lnTo>
                  <a:lnTo>
                    <a:pt x="248" y="55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1" name="Freeform 120"/>
            <p:cNvSpPr>
              <a:spLocks/>
            </p:cNvSpPr>
            <p:nvPr/>
          </p:nvSpPr>
          <p:spPr bwMode="auto">
            <a:xfrm>
              <a:off x="4425" y="457"/>
              <a:ext cx="43" cy="81"/>
            </a:xfrm>
            <a:custGeom>
              <a:avLst/>
              <a:gdLst>
                <a:gd name="T0" fmla="*/ 0 w 130"/>
                <a:gd name="T1" fmla="*/ 0 h 243"/>
                <a:gd name="T2" fmla="*/ 0 w 130"/>
                <a:gd name="T3" fmla="*/ 0 h 243"/>
                <a:gd name="T4" fmla="*/ 0 w 130"/>
                <a:gd name="T5" fmla="*/ 0 h 243"/>
                <a:gd name="T6" fmla="*/ 0 w 130"/>
                <a:gd name="T7" fmla="*/ 0 h 243"/>
                <a:gd name="T8" fmla="*/ 0 w 130"/>
                <a:gd name="T9" fmla="*/ 0 h 243"/>
                <a:gd name="T10" fmla="*/ 0 w 130"/>
                <a:gd name="T11" fmla="*/ 0 h 243"/>
                <a:gd name="T12" fmla="*/ 0 w 130"/>
                <a:gd name="T13" fmla="*/ 0 h 243"/>
                <a:gd name="T14" fmla="*/ 0 w 130"/>
                <a:gd name="T15" fmla="*/ 0 h 243"/>
                <a:gd name="T16" fmla="*/ 0 w 130"/>
                <a:gd name="T17" fmla="*/ 0 h 243"/>
                <a:gd name="T18" fmla="*/ 0 w 130"/>
                <a:gd name="T19" fmla="*/ 0 h 243"/>
                <a:gd name="T20" fmla="*/ 0 w 130"/>
                <a:gd name="T21" fmla="*/ 0 h 243"/>
                <a:gd name="T22" fmla="*/ 0 w 130"/>
                <a:gd name="T23" fmla="*/ 0 h 243"/>
                <a:gd name="T24" fmla="*/ 0 w 130"/>
                <a:gd name="T25" fmla="*/ 0 h 243"/>
                <a:gd name="T26" fmla="*/ 0 w 130"/>
                <a:gd name="T27" fmla="*/ 0 h 2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243"/>
                <a:gd name="T44" fmla="*/ 130 w 130"/>
                <a:gd name="T45" fmla="*/ 243 h 2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243">
                  <a:moveTo>
                    <a:pt x="103" y="243"/>
                  </a:moveTo>
                  <a:lnTo>
                    <a:pt x="122" y="234"/>
                  </a:lnTo>
                  <a:lnTo>
                    <a:pt x="130" y="214"/>
                  </a:lnTo>
                  <a:lnTo>
                    <a:pt x="130" y="31"/>
                  </a:lnTo>
                  <a:lnTo>
                    <a:pt x="122" y="9"/>
                  </a:lnTo>
                  <a:lnTo>
                    <a:pt x="103" y="0"/>
                  </a:lnTo>
                  <a:lnTo>
                    <a:pt x="31" y="0"/>
                  </a:lnTo>
                  <a:lnTo>
                    <a:pt x="9" y="9"/>
                  </a:lnTo>
                  <a:lnTo>
                    <a:pt x="0" y="31"/>
                  </a:lnTo>
                  <a:lnTo>
                    <a:pt x="0" y="214"/>
                  </a:lnTo>
                  <a:lnTo>
                    <a:pt x="9" y="234"/>
                  </a:lnTo>
                  <a:lnTo>
                    <a:pt x="31" y="243"/>
                  </a:lnTo>
                  <a:lnTo>
                    <a:pt x="103" y="24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2" name="Freeform 121"/>
            <p:cNvSpPr>
              <a:spLocks/>
            </p:cNvSpPr>
            <p:nvPr/>
          </p:nvSpPr>
          <p:spPr bwMode="auto">
            <a:xfrm>
              <a:off x="5163" y="425"/>
              <a:ext cx="17" cy="13"/>
            </a:xfrm>
            <a:custGeom>
              <a:avLst/>
              <a:gdLst>
                <a:gd name="T0" fmla="*/ 0 w 54"/>
                <a:gd name="T1" fmla="*/ 0 h 39"/>
                <a:gd name="T2" fmla="*/ 0 w 54"/>
                <a:gd name="T3" fmla="*/ 0 h 39"/>
                <a:gd name="T4" fmla="*/ 0 w 54"/>
                <a:gd name="T5" fmla="*/ 0 h 39"/>
                <a:gd name="T6" fmla="*/ 0 w 54"/>
                <a:gd name="T7" fmla="*/ 0 h 39"/>
                <a:gd name="T8" fmla="*/ 0 w 54"/>
                <a:gd name="T9" fmla="*/ 0 h 39"/>
                <a:gd name="T10" fmla="*/ 0 w 54"/>
                <a:gd name="T11" fmla="*/ 0 h 39"/>
                <a:gd name="T12" fmla="*/ 0 w 54"/>
                <a:gd name="T13" fmla="*/ 0 h 39"/>
                <a:gd name="T14" fmla="*/ 0 w 54"/>
                <a:gd name="T15" fmla="*/ 0 h 39"/>
                <a:gd name="T16" fmla="*/ 0 w 54"/>
                <a:gd name="T17" fmla="*/ 0 h 39"/>
                <a:gd name="T18" fmla="*/ 0 w 54"/>
                <a:gd name="T19" fmla="*/ 0 h 39"/>
                <a:gd name="T20" fmla="*/ 0 w 54"/>
                <a:gd name="T21" fmla="*/ 0 h 39"/>
                <a:gd name="T22" fmla="*/ 0 w 54"/>
                <a:gd name="T23" fmla="*/ 0 h 39"/>
                <a:gd name="T24" fmla="*/ 0 w 54"/>
                <a:gd name="T25" fmla="*/ 0 h 39"/>
                <a:gd name="T26" fmla="*/ 0 w 54"/>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
                <a:gd name="T43" fmla="*/ 0 h 39"/>
                <a:gd name="T44" fmla="*/ 54 w 54"/>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 h="39">
                  <a:moveTo>
                    <a:pt x="0" y="32"/>
                  </a:moveTo>
                  <a:lnTo>
                    <a:pt x="6" y="39"/>
                  </a:lnTo>
                  <a:lnTo>
                    <a:pt x="28" y="27"/>
                  </a:lnTo>
                  <a:lnTo>
                    <a:pt x="42" y="39"/>
                  </a:lnTo>
                  <a:lnTo>
                    <a:pt x="51" y="30"/>
                  </a:lnTo>
                  <a:lnTo>
                    <a:pt x="36" y="21"/>
                  </a:lnTo>
                  <a:lnTo>
                    <a:pt x="54" y="7"/>
                  </a:lnTo>
                  <a:lnTo>
                    <a:pt x="43" y="0"/>
                  </a:lnTo>
                  <a:lnTo>
                    <a:pt x="30" y="13"/>
                  </a:lnTo>
                  <a:lnTo>
                    <a:pt x="7" y="0"/>
                  </a:lnTo>
                  <a:lnTo>
                    <a:pt x="0" y="8"/>
                  </a:lnTo>
                  <a:lnTo>
                    <a:pt x="19" y="19"/>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3" name="Freeform 122"/>
            <p:cNvSpPr>
              <a:spLocks/>
            </p:cNvSpPr>
            <p:nvPr/>
          </p:nvSpPr>
          <p:spPr bwMode="auto">
            <a:xfrm>
              <a:off x="5161" y="410"/>
              <a:ext cx="18" cy="13"/>
            </a:xfrm>
            <a:custGeom>
              <a:avLst/>
              <a:gdLst>
                <a:gd name="T0" fmla="*/ 0 w 53"/>
                <a:gd name="T1" fmla="*/ 0 h 40"/>
                <a:gd name="T2" fmla="*/ 0 w 53"/>
                <a:gd name="T3" fmla="*/ 0 h 40"/>
                <a:gd name="T4" fmla="*/ 0 w 53"/>
                <a:gd name="T5" fmla="*/ 0 h 40"/>
                <a:gd name="T6" fmla="*/ 0 w 53"/>
                <a:gd name="T7" fmla="*/ 0 h 40"/>
                <a:gd name="T8" fmla="*/ 0 w 53"/>
                <a:gd name="T9" fmla="*/ 0 h 40"/>
                <a:gd name="T10" fmla="*/ 0 w 53"/>
                <a:gd name="T11" fmla="*/ 0 h 40"/>
                <a:gd name="T12" fmla="*/ 0 w 53"/>
                <a:gd name="T13" fmla="*/ 0 h 40"/>
                <a:gd name="T14" fmla="*/ 0 w 53"/>
                <a:gd name="T15" fmla="*/ 0 h 40"/>
                <a:gd name="T16" fmla="*/ 0 w 53"/>
                <a:gd name="T17" fmla="*/ 0 h 40"/>
                <a:gd name="T18" fmla="*/ 0 w 53"/>
                <a:gd name="T19" fmla="*/ 0 h 40"/>
                <a:gd name="T20" fmla="*/ 0 w 53"/>
                <a:gd name="T21" fmla="*/ 0 h 40"/>
                <a:gd name="T22" fmla="*/ 0 w 53"/>
                <a:gd name="T23" fmla="*/ 0 h 40"/>
                <a:gd name="T24" fmla="*/ 0 w 53"/>
                <a:gd name="T25" fmla="*/ 0 h 40"/>
                <a:gd name="T26" fmla="*/ 0 w 53"/>
                <a:gd name="T27" fmla="*/ 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
                <a:gd name="T43" fmla="*/ 0 h 40"/>
                <a:gd name="T44" fmla="*/ 53 w 53"/>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 h="40">
                  <a:moveTo>
                    <a:pt x="0" y="9"/>
                  </a:moveTo>
                  <a:lnTo>
                    <a:pt x="17" y="19"/>
                  </a:lnTo>
                  <a:lnTo>
                    <a:pt x="0" y="33"/>
                  </a:lnTo>
                  <a:lnTo>
                    <a:pt x="7" y="40"/>
                  </a:lnTo>
                  <a:lnTo>
                    <a:pt x="29" y="27"/>
                  </a:lnTo>
                  <a:lnTo>
                    <a:pt x="46" y="40"/>
                  </a:lnTo>
                  <a:lnTo>
                    <a:pt x="53" y="32"/>
                  </a:lnTo>
                  <a:lnTo>
                    <a:pt x="37" y="19"/>
                  </a:lnTo>
                  <a:lnTo>
                    <a:pt x="53" y="6"/>
                  </a:lnTo>
                  <a:lnTo>
                    <a:pt x="43" y="0"/>
                  </a:lnTo>
                  <a:lnTo>
                    <a:pt x="27" y="12"/>
                  </a:lnTo>
                  <a:lnTo>
                    <a:pt x="8" y="1"/>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4" name="Freeform 123"/>
            <p:cNvSpPr>
              <a:spLocks/>
            </p:cNvSpPr>
            <p:nvPr/>
          </p:nvSpPr>
          <p:spPr bwMode="auto">
            <a:xfrm>
              <a:off x="5141" y="447"/>
              <a:ext cx="56" cy="32"/>
            </a:xfrm>
            <a:custGeom>
              <a:avLst/>
              <a:gdLst>
                <a:gd name="T0" fmla="*/ 0 w 167"/>
                <a:gd name="T1" fmla="*/ 0 h 95"/>
                <a:gd name="T2" fmla="*/ 0 w 167"/>
                <a:gd name="T3" fmla="*/ 0 h 95"/>
                <a:gd name="T4" fmla="*/ 0 w 167"/>
                <a:gd name="T5" fmla="*/ 0 h 95"/>
                <a:gd name="T6" fmla="*/ 0 w 167"/>
                <a:gd name="T7" fmla="*/ 0 h 95"/>
                <a:gd name="T8" fmla="*/ 0 w 167"/>
                <a:gd name="T9" fmla="*/ 0 h 95"/>
                <a:gd name="T10" fmla="*/ 0 w 167"/>
                <a:gd name="T11" fmla="*/ 0 h 95"/>
                <a:gd name="T12" fmla="*/ 0 w 167"/>
                <a:gd name="T13" fmla="*/ 0 h 95"/>
                <a:gd name="T14" fmla="*/ 0 w 167"/>
                <a:gd name="T15" fmla="*/ 0 h 95"/>
                <a:gd name="T16" fmla="*/ 0 w 167"/>
                <a:gd name="T17" fmla="*/ 0 h 95"/>
                <a:gd name="T18" fmla="*/ 0 w 167"/>
                <a:gd name="T19" fmla="*/ 0 h 95"/>
                <a:gd name="T20" fmla="*/ 0 w 167"/>
                <a:gd name="T21" fmla="*/ 0 h 95"/>
                <a:gd name="T22" fmla="*/ 0 w 167"/>
                <a:gd name="T23" fmla="*/ 0 h 95"/>
                <a:gd name="T24" fmla="*/ 0 w 167"/>
                <a:gd name="T25" fmla="*/ 0 h 95"/>
                <a:gd name="T26" fmla="*/ 0 w 167"/>
                <a:gd name="T27" fmla="*/ 0 h 95"/>
                <a:gd name="T28" fmla="*/ 0 w 167"/>
                <a:gd name="T29" fmla="*/ 0 h 95"/>
                <a:gd name="T30" fmla="*/ 0 w 167"/>
                <a:gd name="T31" fmla="*/ 0 h 95"/>
                <a:gd name="T32" fmla="*/ 0 w 167"/>
                <a:gd name="T33" fmla="*/ 0 h 95"/>
                <a:gd name="T34" fmla="*/ 0 w 167"/>
                <a:gd name="T35" fmla="*/ 0 h 95"/>
                <a:gd name="T36" fmla="*/ 0 w 167"/>
                <a:gd name="T37" fmla="*/ 0 h 95"/>
                <a:gd name="T38" fmla="*/ 0 w 167"/>
                <a:gd name="T39" fmla="*/ 0 h 95"/>
                <a:gd name="T40" fmla="*/ 0 w 167"/>
                <a:gd name="T41" fmla="*/ 0 h 95"/>
                <a:gd name="T42" fmla="*/ 0 w 167"/>
                <a:gd name="T43" fmla="*/ 0 h 95"/>
                <a:gd name="T44" fmla="*/ 0 w 167"/>
                <a:gd name="T45" fmla="*/ 0 h 95"/>
                <a:gd name="T46" fmla="*/ 0 w 167"/>
                <a:gd name="T47" fmla="*/ 0 h 95"/>
                <a:gd name="T48" fmla="*/ 0 w 167"/>
                <a:gd name="T49" fmla="*/ 0 h 95"/>
                <a:gd name="T50" fmla="*/ 0 w 167"/>
                <a:gd name="T51" fmla="*/ 0 h 95"/>
                <a:gd name="T52" fmla="*/ 0 w 167"/>
                <a:gd name="T53" fmla="*/ 0 h 95"/>
                <a:gd name="T54" fmla="*/ 0 w 167"/>
                <a:gd name="T55" fmla="*/ 0 h 95"/>
                <a:gd name="T56" fmla="*/ 0 w 167"/>
                <a:gd name="T57" fmla="*/ 0 h 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7"/>
                <a:gd name="T88" fmla="*/ 0 h 95"/>
                <a:gd name="T89" fmla="*/ 167 w 167"/>
                <a:gd name="T90" fmla="*/ 95 h 9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7" h="95">
                  <a:moveTo>
                    <a:pt x="34" y="17"/>
                  </a:moveTo>
                  <a:lnTo>
                    <a:pt x="104" y="17"/>
                  </a:lnTo>
                  <a:lnTo>
                    <a:pt x="83" y="33"/>
                  </a:lnTo>
                  <a:lnTo>
                    <a:pt x="74" y="27"/>
                  </a:lnTo>
                  <a:lnTo>
                    <a:pt x="61" y="34"/>
                  </a:lnTo>
                  <a:lnTo>
                    <a:pt x="67" y="37"/>
                  </a:lnTo>
                  <a:lnTo>
                    <a:pt x="77" y="44"/>
                  </a:lnTo>
                  <a:lnTo>
                    <a:pt x="0" y="44"/>
                  </a:lnTo>
                  <a:lnTo>
                    <a:pt x="0" y="60"/>
                  </a:lnTo>
                  <a:lnTo>
                    <a:pt x="87" y="60"/>
                  </a:lnTo>
                  <a:lnTo>
                    <a:pt x="87" y="69"/>
                  </a:lnTo>
                  <a:lnTo>
                    <a:pt x="86" y="76"/>
                  </a:lnTo>
                  <a:lnTo>
                    <a:pt x="76" y="79"/>
                  </a:lnTo>
                  <a:lnTo>
                    <a:pt x="44" y="78"/>
                  </a:lnTo>
                  <a:lnTo>
                    <a:pt x="50" y="93"/>
                  </a:lnTo>
                  <a:lnTo>
                    <a:pt x="77" y="95"/>
                  </a:lnTo>
                  <a:lnTo>
                    <a:pt x="97" y="89"/>
                  </a:lnTo>
                  <a:lnTo>
                    <a:pt x="104" y="72"/>
                  </a:lnTo>
                  <a:lnTo>
                    <a:pt x="104" y="60"/>
                  </a:lnTo>
                  <a:lnTo>
                    <a:pt x="167" y="60"/>
                  </a:lnTo>
                  <a:lnTo>
                    <a:pt x="167" y="43"/>
                  </a:lnTo>
                  <a:lnTo>
                    <a:pt x="97" y="44"/>
                  </a:lnTo>
                  <a:lnTo>
                    <a:pt x="91" y="41"/>
                  </a:lnTo>
                  <a:lnTo>
                    <a:pt x="139" y="10"/>
                  </a:lnTo>
                  <a:lnTo>
                    <a:pt x="126" y="0"/>
                  </a:lnTo>
                  <a:lnTo>
                    <a:pt x="122" y="1"/>
                  </a:lnTo>
                  <a:lnTo>
                    <a:pt x="34" y="1"/>
                  </a:lnTo>
                  <a:lnTo>
                    <a:pt x="3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5" name="Freeform 124"/>
            <p:cNvSpPr>
              <a:spLocks/>
            </p:cNvSpPr>
            <p:nvPr/>
          </p:nvSpPr>
          <p:spPr bwMode="auto">
            <a:xfrm>
              <a:off x="5136" y="409"/>
              <a:ext cx="68" cy="45"/>
            </a:xfrm>
            <a:custGeom>
              <a:avLst/>
              <a:gdLst>
                <a:gd name="T0" fmla="*/ 0 w 204"/>
                <a:gd name="T1" fmla="*/ 0 h 136"/>
                <a:gd name="T2" fmla="*/ 0 w 204"/>
                <a:gd name="T3" fmla="*/ 0 h 136"/>
                <a:gd name="T4" fmla="*/ 0 w 204"/>
                <a:gd name="T5" fmla="*/ 0 h 136"/>
                <a:gd name="T6" fmla="*/ 0 w 204"/>
                <a:gd name="T7" fmla="*/ 0 h 136"/>
                <a:gd name="T8" fmla="*/ 0 w 204"/>
                <a:gd name="T9" fmla="*/ 0 h 136"/>
                <a:gd name="T10" fmla="*/ 0 w 204"/>
                <a:gd name="T11" fmla="*/ 0 h 136"/>
                <a:gd name="T12" fmla="*/ 0 w 204"/>
                <a:gd name="T13" fmla="*/ 0 h 136"/>
                <a:gd name="T14" fmla="*/ 0 w 204"/>
                <a:gd name="T15" fmla="*/ 0 h 136"/>
                <a:gd name="T16" fmla="*/ 0 w 204"/>
                <a:gd name="T17" fmla="*/ 0 h 136"/>
                <a:gd name="T18" fmla="*/ 0 w 204"/>
                <a:gd name="T19" fmla="*/ 0 h 136"/>
                <a:gd name="T20" fmla="*/ 0 w 204"/>
                <a:gd name="T21" fmla="*/ 0 h 136"/>
                <a:gd name="T22" fmla="*/ 0 w 204"/>
                <a:gd name="T23" fmla="*/ 0 h 136"/>
                <a:gd name="T24" fmla="*/ 0 w 204"/>
                <a:gd name="T25" fmla="*/ 0 h 136"/>
                <a:gd name="T26" fmla="*/ 0 w 204"/>
                <a:gd name="T27" fmla="*/ 0 h 136"/>
                <a:gd name="T28" fmla="*/ 0 w 204"/>
                <a:gd name="T29" fmla="*/ 0 h 136"/>
                <a:gd name="T30" fmla="*/ 0 w 204"/>
                <a:gd name="T31" fmla="*/ 0 h 136"/>
                <a:gd name="T32" fmla="*/ 0 w 204"/>
                <a:gd name="T33" fmla="*/ 0 h 136"/>
                <a:gd name="T34" fmla="*/ 0 w 204"/>
                <a:gd name="T35" fmla="*/ 0 h 136"/>
                <a:gd name="T36" fmla="*/ 0 w 204"/>
                <a:gd name="T37" fmla="*/ 0 h 136"/>
                <a:gd name="T38" fmla="*/ 0 w 204"/>
                <a:gd name="T39" fmla="*/ 0 h 136"/>
                <a:gd name="T40" fmla="*/ 0 w 204"/>
                <a:gd name="T41" fmla="*/ 0 h 136"/>
                <a:gd name="T42" fmla="*/ 0 w 204"/>
                <a:gd name="T43" fmla="*/ 0 h 136"/>
                <a:gd name="T44" fmla="*/ 0 w 204"/>
                <a:gd name="T45" fmla="*/ 0 h 136"/>
                <a:gd name="T46" fmla="*/ 0 w 204"/>
                <a:gd name="T47" fmla="*/ 0 h 136"/>
                <a:gd name="T48" fmla="*/ 0 w 204"/>
                <a:gd name="T49" fmla="*/ 0 h 136"/>
                <a:gd name="T50" fmla="*/ 0 w 204"/>
                <a:gd name="T51" fmla="*/ 0 h 136"/>
                <a:gd name="T52" fmla="*/ 0 w 204"/>
                <a:gd name="T53" fmla="*/ 0 h 136"/>
                <a:gd name="T54" fmla="*/ 0 w 204"/>
                <a:gd name="T55" fmla="*/ 0 h 136"/>
                <a:gd name="T56" fmla="*/ 0 w 204"/>
                <a:gd name="T57" fmla="*/ 0 h 136"/>
                <a:gd name="T58" fmla="*/ 0 w 204"/>
                <a:gd name="T59" fmla="*/ 0 h 136"/>
                <a:gd name="T60" fmla="*/ 0 w 204"/>
                <a:gd name="T61" fmla="*/ 0 h 136"/>
                <a:gd name="T62" fmla="*/ 0 w 204"/>
                <a:gd name="T63" fmla="*/ 0 h 136"/>
                <a:gd name="T64" fmla="*/ 0 w 204"/>
                <a:gd name="T65" fmla="*/ 0 h 136"/>
                <a:gd name="T66" fmla="*/ 0 w 204"/>
                <a:gd name="T67" fmla="*/ 0 h 136"/>
                <a:gd name="T68" fmla="*/ 0 w 204"/>
                <a:gd name="T69" fmla="*/ 0 h 136"/>
                <a:gd name="T70" fmla="*/ 0 w 204"/>
                <a:gd name="T71" fmla="*/ 0 h 136"/>
                <a:gd name="T72" fmla="*/ 0 w 204"/>
                <a:gd name="T73" fmla="*/ 0 h 136"/>
                <a:gd name="T74" fmla="*/ 0 w 204"/>
                <a:gd name="T75" fmla="*/ 0 h 136"/>
                <a:gd name="T76" fmla="*/ 0 w 204"/>
                <a:gd name="T77" fmla="*/ 0 h 136"/>
                <a:gd name="T78" fmla="*/ 0 w 204"/>
                <a:gd name="T79" fmla="*/ 0 h 136"/>
                <a:gd name="T80" fmla="*/ 0 w 204"/>
                <a:gd name="T81" fmla="*/ 0 h 136"/>
                <a:gd name="T82" fmla="*/ 0 w 204"/>
                <a:gd name="T83" fmla="*/ 0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136"/>
                <a:gd name="T128" fmla="*/ 204 w 204"/>
                <a:gd name="T129" fmla="*/ 136 h 1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136">
                  <a:moveTo>
                    <a:pt x="16" y="90"/>
                  </a:moveTo>
                  <a:lnTo>
                    <a:pt x="0" y="90"/>
                  </a:lnTo>
                  <a:lnTo>
                    <a:pt x="0" y="136"/>
                  </a:lnTo>
                  <a:lnTo>
                    <a:pt x="16" y="136"/>
                  </a:lnTo>
                  <a:lnTo>
                    <a:pt x="16" y="107"/>
                  </a:lnTo>
                  <a:lnTo>
                    <a:pt x="186" y="107"/>
                  </a:lnTo>
                  <a:lnTo>
                    <a:pt x="186" y="136"/>
                  </a:lnTo>
                  <a:lnTo>
                    <a:pt x="204" y="136"/>
                  </a:lnTo>
                  <a:lnTo>
                    <a:pt x="204" y="90"/>
                  </a:lnTo>
                  <a:lnTo>
                    <a:pt x="191" y="90"/>
                  </a:lnTo>
                  <a:lnTo>
                    <a:pt x="191" y="4"/>
                  </a:lnTo>
                  <a:lnTo>
                    <a:pt x="140" y="4"/>
                  </a:lnTo>
                  <a:lnTo>
                    <a:pt x="140" y="20"/>
                  </a:lnTo>
                  <a:lnTo>
                    <a:pt x="175" y="20"/>
                  </a:lnTo>
                  <a:lnTo>
                    <a:pt x="175" y="36"/>
                  </a:lnTo>
                  <a:lnTo>
                    <a:pt x="140" y="36"/>
                  </a:lnTo>
                  <a:lnTo>
                    <a:pt x="140" y="52"/>
                  </a:lnTo>
                  <a:lnTo>
                    <a:pt x="175" y="52"/>
                  </a:lnTo>
                  <a:lnTo>
                    <a:pt x="175" y="62"/>
                  </a:lnTo>
                  <a:lnTo>
                    <a:pt x="139" y="61"/>
                  </a:lnTo>
                  <a:lnTo>
                    <a:pt x="140" y="61"/>
                  </a:lnTo>
                  <a:lnTo>
                    <a:pt x="140" y="75"/>
                  </a:lnTo>
                  <a:lnTo>
                    <a:pt x="175" y="75"/>
                  </a:lnTo>
                  <a:lnTo>
                    <a:pt x="175" y="90"/>
                  </a:lnTo>
                  <a:lnTo>
                    <a:pt x="32" y="90"/>
                  </a:lnTo>
                  <a:lnTo>
                    <a:pt x="32" y="80"/>
                  </a:lnTo>
                  <a:lnTo>
                    <a:pt x="62" y="80"/>
                  </a:lnTo>
                  <a:lnTo>
                    <a:pt x="62" y="64"/>
                  </a:lnTo>
                  <a:lnTo>
                    <a:pt x="32" y="64"/>
                  </a:lnTo>
                  <a:lnTo>
                    <a:pt x="32" y="49"/>
                  </a:lnTo>
                  <a:lnTo>
                    <a:pt x="62" y="49"/>
                  </a:lnTo>
                  <a:lnTo>
                    <a:pt x="62" y="35"/>
                  </a:lnTo>
                  <a:lnTo>
                    <a:pt x="32" y="35"/>
                  </a:lnTo>
                  <a:lnTo>
                    <a:pt x="32" y="23"/>
                  </a:lnTo>
                  <a:lnTo>
                    <a:pt x="65" y="15"/>
                  </a:lnTo>
                  <a:lnTo>
                    <a:pt x="69" y="15"/>
                  </a:lnTo>
                  <a:lnTo>
                    <a:pt x="68" y="10"/>
                  </a:lnTo>
                  <a:lnTo>
                    <a:pt x="58" y="0"/>
                  </a:lnTo>
                  <a:lnTo>
                    <a:pt x="32" y="9"/>
                  </a:lnTo>
                  <a:lnTo>
                    <a:pt x="16" y="9"/>
                  </a:lnTo>
                  <a:lnTo>
                    <a:pt x="16"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6" name="Freeform 125"/>
            <p:cNvSpPr>
              <a:spLocks/>
            </p:cNvSpPr>
            <p:nvPr/>
          </p:nvSpPr>
          <p:spPr bwMode="auto">
            <a:xfrm>
              <a:off x="5051" y="409"/>
              <a:ext cx="70" cy="70"/>
            </a:xfrm>
            <a:custGeom>
              <a:avLst/>
              <a:gdLst>
                <a:gd name="T0" fmla="*/ 0 w 211"/>
                <a:gd name="T1" fmla="*/ 0 h 209"/>
                <a:gd name="T2" fmla="*/ 0 w 211"/>
                <a:gd name="T3" fmla="*/ 0 h 209"/>
                <a:gd name="T4" fmla="*/ 0 w 211"/>
                <a:gd name="T5" fmla="*/ 0 h 209"/>
                <a:gd name="T6" fmla="*/ 0 w 211"/>
                <a:gd name="T7" fmla="*/ 0 h 209"/>
                <a:gd name="T8" fmla="*/ 0 w 211"/>
                <a:gd name="T9" fmla="*/ 0 h 209"/>
                <a:gd name="T10" fmla="*/ 0 w 211"/>
                <a:gd name="T11" fmla="*/ 0 h 209"/>
                <a:gd name="T12" fmla="*/ 0 w 211"/>
                <a:gd name="T13" fmla="*/ 0 h 209"/>
                <a:gd name="T14" fmla="*/ 0 w 211"/>
                <a:gd name="T15" fmla="*/ 0 h 209"/>
                <a:gd name="T16" fmla="*/ 0 w 211"/>
                <a:gd name="T17" fmla="*/ 0 h 209"/>
                <a:gd name="T18" fmla="*/ 0 w 211"/>
                <a:gd name="T19" fmla="*/ 0 h 209"/>
                <a:gd name="T20" fmla="*/ 0 w 211"/>
                <a:gd name="T21" fmla="*/ 0 h 209"/>
                <a:gd name="T22" fmla="*/ 0 w 211"/>
                <a:gd name="T23" fmla="*/ 0 h 209"/>
                <a:gd name="T24" fmla="*/ 0 w 211"/>
                <a:gd name="T25" fmla="*/ 0 h 209"/>
                <a:gd name="T26" fmla="*/ 0 w 211"/>
                <a:gd name="T27" fmla="*/ 0 h 209"/>
                <a:gd name="T28" fmla="*/ 0 w 211"/>
                <a:gd name="T29" fmla="*/ 0 h 209"/>
                <a:gd name="T30" fmla="*/ 0 w 211"/>
                <a:gd name="T31" fmla="*/ 0 h 209"/>
                <a:gd name="T32" fmla="*/ 0 w 211"/>
                <a:gd name="T33" fmla="*/ 0 h 209"/>
                <a:gd name="T34" fmla="*/ 0 w 211"/>
                <a:gd name="T35" fmla="*/ 0 h 209"/>
                <a:gd name="T36" fmla="*/ 0 w 211"/>
                <a:gd name="T37" fmla="*/ 0 h 209"/>
                <a:gd name="T38" fmla="*/ 0 w 211"/>
                <a:gd name="T39" fmla="*/ 0 h 209"/>
                <a:gd name="T40" fmla="*/ 0 w 211"/>
                <a:gd name="T41" fmla="*/ 0 h 209"/>
                <a:gd name="T42" fmla="*/ 0 w 211"/>
                <a:gd name="T43" fmla="*/ 0 h 209"/>
                <a:gd name="T44" fmla="*/ 0 w 211"/>
                <a:gd name="T45" fmla="*/ 0 h 209"/>
                <a:gd name="T46" fmla="*/ 0 w 211"/>
                <a:gd name="T47" fmla="*/ 0 h 209"/>
                <a:gd name="T48" fmla="*/ 0 w 211"/>
                <a:gd name="T49" fmla="*/ 0 h 2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209"/>
                <a:gd name="T77" fmla="*/ 211 w 211"/>
                <a:gd name="T78" fmla="*/ 209 h 2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209">
                  <a:moveTo>
                    <a:pt x="99" y="0"/>
                  </a:moveTo>
                  <a:lnTo>
                    <a:pt x="99" y="62"/>
                  </a:lnTo>
                  <a:lnTo>
                    <a:pt x="6" y="62"/>
                  </a:lnTo>
                  <a:lnTo>
                    <a:pt x="6" y="79"/>
                  </a:lnTo>
                  <a:lnTo>
                    <a:pt x="97" y="79"/>
                  </a:lnTo>
                  <a:lnTo>
                    <a:pt x="87" y="116"/>
                  </a:lnTo>
                  <a:lnTo>
                    <a:pt x="67" y="147"/>
                  </a:lnTo>
                  <a:lnTo>
                    <a:pt x="0" y="194"/>
                  </a:lnTo>
                  <a:lnTo>
                    <a:pt x="13" y="209"/>
                  </a:lnTo>
                  <a:lnTo>
                    <a:pt x="78" y="163"/>
                  </a:lnTo>
                  <a:lnTo>
                    <a:pt x="99" y="134"/>
                  </a:lnTo>
                  <a:lnTo>
                    <a:pt x="110" y="102"/>
                  </a:lnTo>
                  <a:lnTo>
                    <a:pt x="125" y="134"/>
                  </a:lnTo>
                  <a:lnTo>
                    <a:pt x="145" y="164"/>
                  </a:lnTo>
                  <a:lnTo>
                    <a:pt x="197" y="209"/>
                  </a:lnTo>
                  <a:lnTo>
                    <a:pt x="211" y="193"/>
                  </a:lnTo>
                  <a:lnTo>
                    <a:pt x="158" y="148"/>
                  </a:lnTo>
                  <a:lnTo>
                    <a:pt x="136" y="115"/>
                  </a:lnTo>
                  <a:lnTo>
                    <a:pt x="123" y="79"/>
                  </a:lnTo>
                  <a:lnTo>
                    <a:pt x="208" y="79"/>
                  </a:lnTo>
                  <a:lnTo>
                    <a:pt x="208" y="62"/>
                  </a:lnTo>
                  <a:lnTo>
                    <a:pt x="117" y="62"/>
                  </a:lnTo>
                  <a:lnTo>
                    <a:pt x="117" y="0"/>
                  </a:lnTo>
                  <a:lnTo>
                    <a:pt x="9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7" name="Freeform 126"/>
            <p:cNvSpPr>
              <a:spLocks/>
            </p:cNvSpPr>
            <p:nvPr/>
          </p:nvSpPr>
          <p:spPr bwMode="auto">
            <a:xfrm>
              <a:off x="4947" y="465"/>
              <a:ext cx="8" cy="14"/>
            </a:xfrm>
            <a:custGeom>
              <a:avLst/>
              <a:gdLst>
                <a:gd name="T0" fmla="*/ 0 w 24"/>
                <a:gd name="T1" fmla="*/ 0 h 43"/>
                <a:gd name="T2" fmla="*/ 0 w 24"/>
                <a:gd name="T3" fmla="*/ 0 h 43"/>
                <a:gd name="T4" fmla="*/ 0 w 24"/>
                <a:gd name="T5" fmla="*/ 0 h 43"/>
                <a:gd name="T6" fmla="*/ 0 w 24"/>
                <a:gd name="T7" fmla="*/ 0 h 43"/>
                <a:gd name="T8" fmla="*/ 0 w 24"/>
                <a:gd name="T9" fmla="*/ 0 h 43"/>
                <a:gd name="T10" fmla="*/ 0 w 24"/>
                <a:gd name="T11" fmla="*/ 0 h 43"/>
                <a:gd name="T12" fmla="*/ 0 w 24"/>
                <a:gd name="T13" fmla="*/ 0 h 43"/>
                <a:gd name="T14" fmla="*/ 0 w 24"/>
                <a:gd name="T15" fmla="*/ 0 h 43"/>
                <a:gd name="T16" fmla="*/ 0 w 24"/>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43"/>
                <a:gd name="T29" fmla="*/ 24 w 2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43">
                  <a:moveTo>
                    <a:pt x="0" y="20"/>
                  </a:moveTo>
                  <a:lnTo>
                    <a:pt x="0" y="43"/>
                  </a:lnTo>
                  <a:lnTo>
                    <a:pt x="3" y="43"/>
                  </a:lnTo>
                  <a:lnTo>
                    <a:pt x="15" y="34"/>
                  </a:lnTo>
                  <a:lnTo>
                    <a:pt x="24" y="11"/>
                  </a:lnTo>
                  <a:lnTo>
                    <a:pt x="12" y="0"/>
                  </a:lnTo>
                  <a:lnTo>
                    <a:pt x="3" y="23"/>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8" name="Freeform 127"/>
            <p:cNvSpPr>
              <a:spLocks/>
            </p:cNvSpPr>
            <p:nvPr/>
          </p:nvSpPr>
          <p:spPr bwMode="auto">
            <a:xfrm>
              <a:off x="4947" y="438"/>
              <a:ext cx="6" cy="15"/>
            </a:xfrm>
            <a:custGeom>
              <a:avLst/>
              <a:gdLst>
                <a:gd name="T0" fmla="*/ 0 w 18"/>
                <a:gd name="T1" fmla="*/ 0 h 45"/>
                <a:gd name="T2" fmla="*/ 0 w 18"/>
                <a:gd name="T3" fmla="*/ 0 h 45"/>
                <a:gd name="T4" fmla="*/ 0 w 18"/>
                <a:gd name="T5" fmla="*/ 0 h 45"/>
                <a:gd name="T6" fmla="*/ 0 w 18"/>
                <a:gd name="T7" fmla="*/ 0 h 45"/>
                <a:gd name="T8" fmla="*/ 0 w 18"/>
                <a:gd name="T9" fmla="*/ 0 h 45"/>
                <a:gd name="T10" fmla="*/ 0 w 18"/>
                <a:gd name="T11" fmla="*/ 0 h 45"/>
                <a:gd name="T12" fmla="*/ 0 60000 65536"/>
                <a:gd name="T13" fmla="*/ 0 60000 65536"/>
                <a:gd name="T14" fmla="*/ 0 60000 65536"/>
                <a:gd name="T15" fmla="*/ 0 60000 65536"/>
                <a:gd name="T16" fmla="*/ 0 60000 65536"/>
                <a:gd name="T17" fmla="*/ 0 60000 65536"/>
                <a:gd name="T18" fmla="*/ 0 w 18"/>
                <a:gd name="T19" fmla="*/ 0 h 45"/>
                <a:gd name="T20" fmla="*/ 18 w 18"/>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18" h="45">
                  <a:moveTo>
                    <a:pt x="0" y="0"/>
                  </a:moveTo>
                  <a:lnTo>
                    <a:pt x="0" y="45"/>
                  </a:lnTo>
                  <a:lnTo>
                    <a:pt x="2" y="43"/>
                  </a:lnTo>
                  <a:lnTo>
                    <a:pt x="18"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9" name="Freeform 128"/>
            <p:cNvSpPr>
              <a:spLocks/>
            </p:cNvSpPr>
            <p:nvPr/>
          </p:nvSpPr>
          <p:spPr bwMode="auto">
            <a:xfrm>
              <a:off x="4947" y="422"/>
              <a:ext cx="6" cy="5"/>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0" y="0"/>
                  </a:moveTo>
                  <a:lnTo>
                    <a:pt x="0" y="17"/>
                  </a:lnTo>
                  <a:lnTo>
                    <a:pt x="16" y="17"/>
                  </a:lnTo>
                  <a:lnTo>
                    <a:pt x="1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0" name="Freeform 129"/>
            <p:cNvSpPr>
              <a:spLocks/>
            </p:cNvSpPr>
            <p:nvPr/>
          </p:nvSpPr>
          <p:spPr bwMode="auto">
            <a:xfrm>
              <a:off x="4947" y="412"/>
              <a:ext cx="5" cy="7"/>
            </a:xfrm>
            <a:custGeom>
              <a:avLst/>
              <a:gdLst>
                <a:gd name="T0" fmla="*/ 0 w 15"/>
                <a:gd name="T1" fmla="*/ 0 h 21"/>
                <a:gd name="T2" fmla="*/ 0 w 15"/>
                <a:gd name="T3" fmla="*/ 0 h 21"/>
                <a:gd name="T4" fmla="*/ 0 w 15"/>
                <a:gd name="T5" fmla="*/ 0 h 21"/>
                <a:gd name="T6" fmla="*/ 0 w 15"/>
                <a:gd name="T7" fmla="*/ 0 h 21"/>
                <a:gd name="T8" fmla="*/ 0 w 15"/>
                <a:gd name="T9" fmla="*/ 0 h 21"/>
                <a:gd name="T10" fmla="*/ 0 w 15"/>
                <a:gd name="T11" fmla="*/ 0 h 21"/>
                <a:gd name="T12" fmla="*/ 0 w 15"/>
                <a:gd name="T13" fmla="*/ 0 h 21"/>
                <a:gd name="T14" fmla="*/ 0 60000 65536"/>
                <a:gd name="T15" fmla="*/ 0 60000 65536"/>
                <a:gd name="T16" fmla="*/ 0 60000 65536"/>
                <a:gd name="T17" fmla="*/ 0 60000 65536"/>
                <a:gd name="T18" fmla="*/ 0 60000 65536"/>
                <a:gd name="T19" fmla="*/ 0 60000 65536"/>
                <a:gd name="T20" fmla="*/ 0 60000 65536"/>
                <a:gd name="T21" fmla="*/ 0 w 15"/>
                <a:gd name="T22" fmla="*/ 0 h 21"/>
                <a:gd name="T23" fmla="*/ 15 w 1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1">
                  <a:moveTo>
                    <a:pt x="0" y="0"/>
                  </a:moveTo>
                  <a:lnTo>
                    <a:pt x="0" y="19"/>
                  </a:lnTo>
                  <a:lnTo>
                    <a:pt x="3" y="21"/>
                  </a:lnTo>
                  <a:lnTo>
                    <a:pt x="15" y="13"/>
                  </a:lnTo>
                  <a:lnTo>
                    <a:pt x="6"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1" name="Freeform 130"/>
            <p:cNvSpPr>
              <a:spLocks/>
            </p:cNvSpPr>
            <p:nvPr/>
          </p:nvSpPr>
          <p:spPr bwMode="auto">
            <a:xfrm>
              <a:off x="4943" y="410"/>
              <a:ext cx="4" cy="8"/>
            </a:xfrm>
            <a:custGeom>
              <a:avLst/>
              <a:gdLst>
                <a:gd name="T0" fmla="*/ 0 w 14"/>
                <a:gd name="T1" fmla="*/ 0 h 24"/>
                <a:gd name="T2" fmla="*/ 0 w 14"/>
                <a:gd name="T3" fmla="*/ 0 h 24"/>
                <a:gd name="T4" fmla="*/ 0 w 14"/>
                <a:gd name="T5" fmla="*/ 0 h 24"/>
                <a:gd name="T6" fmla="*/ 0 w 14"/>
                <a:gd name="T7" fmla="*/ 0 h 24"/>
                <a:gd name="T8" fmla="*/ 0 w 14"/>
                <a:gd name="T9" fmla="*/ 0 h 24"/>
                <a:gd name="T10" fmla="*/ 0 w 14"/>
                <a:gd name="T11" fmla="*/ 0 h 24"/>
                <a:gd name="T12" fmla="*/ 0 w 14"/>
                <a:gd name="T13" fmla="*/ 0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14" y="24"/>
                  </a:moveTo>
                  <a:lnTo>
                    <a:pt x="14" y="5"/>
                  </a:lnTo>
                  <a:lnTo>
                    <a:pt x="13" y="0"/>
                  </a:lnTo>
                  <a:lnTo>
                    <a:pt x="0" y="11"/>
                  </a:lnTo>
                  <a:lnTo>
                    <a:pt x="12" y="18"/>
                  </a:lnTo>
                  <a:lnTo>
                    <a:pt x="1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2" name="Freeform 131"/>
            <p:cNvSpPr>
              <a:spLocks/>
            </p:cNvSpPr>
            <p:nvPr/>
          </p:nvSpPr>
          <p:spPr bwMode="auto">
            <a:xfrm>
              <a:off x="4901" y="409"/>
              <a:ext cx="46" cy="70"/>
            </a:xfrm>
            <a:custGeom>
              <a:avLst/>
              <a:gdLst>
                <a:gd name="T0" fmla="*/ 0 w 138"/>
                <a:gd name="T1" fmla="*/ 0 h 210"/>
                <a:gd name="T2" fmla="*/ 0 w 138"/>
                <a:gd name="T3" fmla="*/ 0 h 210"/>
                <a:gd name="T4" fmla="*/ 0 w 138"/>
                <a:gd name="T5" fmla="*/ 0 h 210"/>
                <a:gd name="T6" fmla="*/ 0 w 138"/>
                <a:gd name="T7" fmla="*/ 0 h 210"/>
                <a:gd name="T8" fmla="*/ 0 w 138"/>
                <a:gd name="T9" fmla="*/ 0 h 210"/>
                <a:gd name="T10" fmla="*/ 0 w 138"/>
                <a:gd name="T11" fmla="*/ 0 h 210"/>
                <a:gd name="T12" fmla="*/ 0 w 138"/>
                <a:gd name="T13" fmla="*/ 0 h 210"/>
                <a:gd name="T14" fmla="*/ 0 w 138"/>
                <a:gd name="T15" fmla="*/ 0 h 210"/>
                <a:gd name="T16" fmla="*/ 0 w 138"/>
                <a:gd name="T17" fmla="*/ 0 h 210"/>
                <a:gd name="T18" fmla="*/ 0 w 138"/>
                <a:gd name="T19" fmla="*/ 0 h 210"/>
                <a:gd name="T20" fmla="*/ 0 w 138"/>
                <a:gd name="T21" fmla="*/ 0 h 210"/>
                <a:gd name="T22" fmla="*/ 0 w 138"/>
                <a:gd name="T23" fmla="*/ 0 h 210"/>
                <a:gd name="T24" fmla="*/ 0 w 138"/>
                <a:gd name="T25" fmla="*/ 0 h 210"/>
                <a:gd name="T26" fmla="*/ 0 w 138"/>
                <a:gd name="T27" fmla="*/ 0 h 210"/>
                <a:gd name="T28" fmla="*/ 0 w 138"/>
                <a:gd name="T29" fmla="*/ 0 h 210"/>
                <a:gd name="T30" fmla="*/ 0 w 138"/>
                <a:gd name="T31" fmla="*/ 0 h 210"/>
                <a:gd name="T32" fmla="*/ 0 w 138"/>
                <a:gd name="T33" fmla="*/ 0 h 210"/>
                <a:gd name="T34" fmla="*/ 0 w 138"/>
                <a:gd name="T35" fmla="*/ 0 h 210"/>
                <a:gd name="T36" fmla="*/ 0 w 138"/>
                <a:gd name="T37" fmla="*/ 0 h 210"/>
                <a:gd name="T38" fmla="*/ 0 w 138"/>
                <a:gd name="T39" fmla="*/ 0 h 210"/>
                <a:gd name="T40" fmla="*/ 0 w 138"/>
                <a:gd name="T41" fmla="*/ 0 h 210"/>
                <a:gd name="T42" fmla="*/ 0 w 138"/>
                <a:gd name="T43" fmla="*/ 0 h 210"/>
                <a:gd name="T44" fmla="*/ 0 w 138"/>
                <a:gd name="T45" fmla="*/ 0 h 210"/>
                <a:gd name="T46" fmla="*/ 0 w 138"/>
                <a:gd name="T47" fmla="*/ 0 h 210"/>
                <a:gd name="T48" fmla="*/ 0 w 138"/>
                <a:gd name="T49" fmla="*/ 0 h 210"/>
                <a:gd name="T50" fmla="*/ 0 w 138"/>
                <a:gd name="T51" fmla="*/ 0 h 210"/>
                <a:gd name="T52" fmla="*/ 0 w 138"/>
                <a:gd name="T53" fmla="*/ 0 h 210"/>
                <a:gd name="T54" fmla="*/ 0 w 138"/>
                <a:gd name="T55" fmla="*/ 0 h 210"/>
                <a:gd name="T56" fmla="*/ 0 w 138"/>
                <a:gd name="T57" fmla="*/ 0 h 210"/>
                <a:gd name="T58" fmla="*/ 0 w 138"/>
                <a:gd name="T59" fmla="*/ 0 h 210"/>
                <a:gd name="T60" fmla="*/ 0 w 138"/>
                <a:gd name="T61" fmla="*/ 0 h 210"/>
                <a:gd name="T62" fmla="*/ 0 w 138"/>
                <a:gd name="T63" fmla="*/ 0 h 210"/>
                <a:gd name="T64" fmla="*/ 0 w 138"/>
                <a:gd name="T65" fmla="*/ 0 h 210"/>
                <a:gd name="T66" fmla="*/ 0 w 138"/>
                <a:gd name="T67" fmla="*/ 0 h 210"/>
                <a:gd name="T68" fmla="*/ 0 w 138"/>
                <a:gd name="T69" fmla="*/ 0 h 210"/>
                <a:gd name="T70" fmla="*/ 0 w 138"/>
                <a:gd name="T71" fmla="*/ 0 h 210"/>
                <a:gd name="T72" fmla="*/ 0 w 138"/>
                <a:gd name="T73" fmla="*/ 0 h 210"/>
                <a:gd name="T74" fmla="*/ 0 w 138"/>
                <a:gd name="T75" fmla="*/ 0 h 210"/>
                <a:gd name="T76" fmla="*/ 0 w 138"/>
                <a:gd name="T77" fmla="*/ 0 h 210"/>
                <a:gd name="T78" fmla="*/ 0 w 138"/>
                <a:gd name="T79" fmla="*/ 0 h 210"/>
                <a:gd name="T80" fmla="*/ 0 w 138"/>
                <a:gd name="T81" fmla="*/ 0 h 210"/>
                <a:gd name="T82" fmla="*/ 0 w 138"/>
                <a:gd name="T83" fmla="*/ 0 h 210"/>
                <a:gd name="T84" fmla="*/ 0 w 138"/>
                <a:gd name="T85" fmla="*/ 0 h 210"/>
                <a:gd name="T86" fmla="*/ 0 w 138"/>
                <a:gd name="T87" fmla="*/ 0 h 210"/>
                <a:gd name="T88" fmla="*/ 0 w 138"/>
                <a:gd name="T89" fmla="*/ 0 h 210"/>
                <a:gd name="T90" fmla="*/ 0 w 138"/>
                <a:gd name="T91" fmla="*/ 0 h 210"/>
                <a:gd name="T92" fmla="*/ 0 w 138"/>
                <a:gd name="T93" fmla="*/ 0 h 210"/>
                <a:gd name="T94" fmla="*/ 0 w 138"/>
                <a:gd name="T95" fmla="*/ 0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8"/>
                <a:gd name="T145" fmla="*/ 0 h 210"/>
                <a:gd name="T146" fmla="*/ 138 w 138"/>
                <a:gd name="T147" fmla="*/ 210 h 2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8" h="210">
                  <a:moveTo>
                    <a:pt x="138" y="54"/>
                  </a:moveTo>
                  <a:lnTo>
                    <a:pt x="138" y="37"/>
                  </a:lnTo>
                  <a:lnTo>
                    <a:pt x="112" y="37"/>
                  </a:lnTo>
                  <a:lnTo>
                    <a:pt x="114" y="1"/>
                  </a:lnTo>
                  <a:lnTo>
                    <a:pt x="97" y="0"/>
                  </a:lnTo>
                  <a:lnTo>
                    <a:pt x="97" y="37"/>
                  </a:lnTo>
                  <a:lnTo>
                    <a:pt x="20" y="37"/>
                  </a:lnTo>
                  <a:lnTo>
                    <a:pt x="20" y="114"/>
                  </a:lnTo>
                  <a:lnTo>
                    <a:pt x="14" y="164"/>
                  </a:lnTo>
                  <a:lnTo>
                    <a:pt x="0" y="189"/>
                  </a:lnTo>
                  <a:lnTo>
                    <a:pt x="0" y="207"/>
                  </a:lnTo>
                  <a:lnTo>
                    <a:pt x="7" y="210"/>
                  </a:lnTo>
                  <a:lnTo>
                    <a:pt x="27" y="176"/>
                  </a:lnTo>
                  <a:lnTo>
                    <a:pt x="37" y="137"/>
                  </a:lnTo>
                  <a:lnTo>
                    <a:pt x="37" y="99"/>
                  </a:lnTo>
                  <a:lnTo>
                    <a:pt x="68" y="99"/>
                  </a:lnTo>
                  <a:lnTo>
                    <a:pt x="68" y="131"/>
                  </a:lnTo>
                  <a:lnTo>
                    <a:pt x="63" y="147"/>
                  </a:lnTo>
                  <a:lnTo>
                    <a:pt x="53" y="151"/>
                  </a:lnTo>
                  <a:lnTo>
                    <a:pt x="45" y="151"/>
                  </a:lnTo>
                  <a:lnTo>
                    <a:pt x="53" y="167"/>
                  </a:lnTo>
                  <a:lnTo>
                    <a:pt x="75" y="163"/>
                  </a:lnTo>
                  <a:lnTo>
                    <a:pt x="85" y="142"/>
                  </a:lnTo>
                  <a:lnTo>
                    <a:pt x="85" y="82"/>
                  </a:lnTo>
                  <a:lnTo>
                    <a:pt x="37" y="82"/>
                  </a:lnTo>
                  <a:lnTo>
                    <a:pt x="37" y="54"/>
                  </a:lnTo>
                  <a:lnTo>
                    <a:pt x="97" y="54"/>
                  </a:lnTo>
                  <a:lnTo>
                    <a:pt x="101" y="99"/>
                  </a:lnTo>
                  <a:lnTo>
                    <a:pt x="110" y="148"/>
                  </a:lnTo>
                  <a:lnTo>
                    <a:pt x="85" y="174"/>
                  </a:lnTo>
                  <a:lnTo>
                    <a:pt x="58" y="193"/>
                  </a:lnTo>
                  <a:lnTo>
                    <a:pt x="71" y="206"/>
                  </a:lnTo>
                  <a:lnTo>
                    <a:pt x="94" y="189"/>
                  </a:lnTo>
                  <a:lnTo>
                    <a:pt x="114" y="167"/>
                  </a:lnTo>
                  <a:lnTo>
                    <a:pt x="123" y="186"/>
                  </a:lnTo>
                  <a:lnTo>
                    <a:pt x="130" y="199"/>
                  </a:lnTo>
                  <a:lnTo>
                    <a:pt x="138" y="209"/>
                  </a:lnTo>
                  <a:lnTo>
                    <a:pt x="138" y="186"/>
                  </a:lnTo>
                  <a:lnTo>
                    <a:pt x="131" y="171"/>
                  </a:lnTo>
                  <a:lnTo>
                    <a:pt x="124" y="155"/>
                  </a:lnTo>
                  <a:lnTo>
                    <a:pt x="138" y="131"/>
                  </a:lnTo>
                  <a:lnTo>
                    <a:pt x="138" y="86"/>
                  </a:lnTo>
                  <a:lnTo>
                    <a:pt x="131" y="108"/>
                  </a:lnTo>
                  <a:lnTo>
                    <a:pt x="120" y="131"/>
                  </a:lnTo>
                  <a:lnTo>
                    <a:pt x="114" y="91"/>
                  </a:lnTo>
                  <a:lnTo>
                    <a:pt x="112" y="54"/>
                  </a:lnTo>
                  <a:lnTo>
                    <a:pt x="138"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3" name="Freeform 132"/>
            <p:cNvSpPr>
              <a:spLocks/>
            </p:cNvSpPr>
            <p:nvPr/>
          </p:nvSpPr>
          <p:spPr bwMode="auto">
            <a:xfrm>
              <a:off x="4901" y="452"/>
              <a:ext cx="4" cy="6"/>
            </a:xfrm>
            <a:custGeom>
              <a:avLst/>
              <a:gdLst>
                <a:gd name="T0" fmla="*/ 0 w 10"/>
                <a:gd name="T1" fmla="*/ 0 h 16"/>
                <a:gd name="T2" fmla="*/ 0 w 10"/>
                <a:gd name="T3" fmla="*/ 0 h 16"/>
                <a:gd name="T4" fmla="*/ 0 w 10"/>
                <a:gd name="T5" fmla="*/ 0 h 16"/>
                <a:gd name="T6" fmla="*/ 0 w 10"/>
                <a:gd name="T7" fmla="*/ 0 h 16"/>
                <a:gd name="T8" fmla="*/ 0 w 10"/>
                <a:gd name="T9" fmla="*/ 0 h 16"/>
                <a:gd name="T10" fmla="*/ 0 w 10"/>
                <a:gd name="T11" fmla="*/ 0 h 16"/>
                <a:gd name="T12" fmla="*/ 0 60000 65536"/>
                <a:gd name="T13" fmla="*/ 0 60000 65536"/>
                <a:gd name="T14" fmla="*/ 0 60000 65536"/>
                <a:gd name="T15" fmla="*/ 0 60000 65536"/>
                <a:gd name="T16" fmla="*/ 0 60000 65536"/>
                <a:gd name="T17" fmla="*/ 0 60000 65536"/>
                <a:gd name="T18" fmla="*/ 0 w 10"/>
                <a:gd name="T19" fmla="*/ 0 h 16"/>
                <a:gd name="T20" fmla="*/ 10 w 1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0" h="16">
                  <a:moveTo>
                    <a:pt x="0" y="2"/>
                  </a:moveTo>
                  <a:lnTo>
                    <a:pt x="0" y="16"/>
                  </a:lnTo>
                  <a:lnTo>
                    <a:pt x="10" y="13"/>
                  </a:lnTo>
                  <a:lnTo>
                    <a:pt x="1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4" name="Freeform 133"/>
            <p:cNvSpPr>
              <a:spLocks/>
            </p:cNvSpPr>
            <p:nvPr/>
          </p:nvSpPr>
          <p:spPr bwMode="auto">
            <a:xfrm>
              <a:off x="4901" y="429"/>
              <a:ext cx="4" cy="6"/>
            </a:xfrm>
            <a:custGeom>
              <a:avLst/>
              <a:gdLst>
                <a:gd name="T0" fmla="*/ 0 w 10"/>
                <a:gd name="T1" fmla="*/ 0 h 17"/>
                <a:gd name="T2" fmla="*/ 0 w 10"/>
                <a:gd name="T3" fmla="*/ 0 h 17"/>
                <a:gd name="T4" fmla="*/ 0 w 10"/>
                <a:gd name="T5" fmla="*/ 0 h 17"/>
                <a:gd name="T6" fmla="*/ 0 w 10"/>
                <a:gd name="T7" fmla="*/ 0 h 17"/>
                <a:gd name="T8" fmla="*/ 0 w 10"/>
                <a:gd name="T9" fmla="*/ 0 h 17"/>
                <a:gd name="T10" fmla="*/ 0 w 10"/>
                <a:gd name="T11" fmla="*/ 0 h 17"/>
                <a:gd name="T12" fmla="*/ 0 60000 65536"/>
                <a:gd name="T13" fmla="*/ 0 60000 65536"/>
                <a:gd name="T14" fmla="*/ 0 60000 65536"/>
                <a:gd name="T15" fmla="*/ 0 60000 65536"/>
                <a:gd name="T16" fmla="*/ 0 60000 65536"/>
                <a:gd name="T17" fmla="*/ 0 60000 65536"/>
                <a:gd name="T18" fmla="*/ 0 w 10"/>
                <a:gd name="T19" fmla="*/ 0 h 17"/>
                <a:gd name="T20" fmla="*/ 10 w 1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0" h="17">
                  <a:moveTo>
                    <a:pt x="0" y="0"/>
                  </a:moveTo>
                  <a:lnTo>
                    <a:pt x="0" y="17"/>
                  </a:lnTo>
                  <a:lnTo>
                    <a:pt x="10" y="17"/>
                  </a:lnTo>
                  <a:lnTo>
                    <a:pt x="1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5" name="Freeform 134"/>
            <p:cNvSpPr>
              <a:spLocks/>
            </p:cNvSpPr>
            <p:nvPr/>
          </p:nvSpPr>
          <p:spPr bwMode="auto">
            <a:xfrm>
              <a:off x="4883" y="410"/>
              <a:ext cx="18" cy="53"/>
            </a:xfrm>
            <a:custGeom>
              <a:avLst/>
              <a:gdLst>
                <a:gd name="T0" fmla="*/ 0 w 54"/>
                <a:gd name="T1" fmla="*/ 0 h 158"/>
                <a:gd name="T2" fmla="*/ 0 w 54"/>
                <a:gd name="T3" fmla="*/ 0 h 158"/>
                <a:gd name="T4" fmla="*/ 0 w 54"/>
                <a:gd name="T5" fmla="*/ 0 h 158"/>
                <a:gd name="T6" fmla="*/ 0 w 54"/>
                <a:gd name="T7" fmla="*/ 0 h 158"/>
                <a:gd name="T8" fmla="*/ 0 w 54"/>
                <a:gd name="T9" fmla="*/ 0 h 158"/>
                <a:gd name="T10" fmla="*/ 0 w 54"/>
                <a:gd name="T11" fmla="*/ 0 h 158"/>
                <a:gd name="T12" fmla="*/ 0 w 54"/>
                <a:gd name="T13" fmla="*/ 0 h 158"/>
                <a:gd name="T14" fmla="*/ 0 w 54"/>
                <a:gd name="T15" fmla="*/ 0 h 158"/>
                <a:gd name="T16" fmla="*/ 0 w 54"/>
                <a:gd name="T17" fmla="*/ 0 h 158"/>
                <a:gd name="T18" fmla="*/ 0 w 54"/>
                <a:gd name="T19" fmla="*/ 0 h 158"/>
                <a:gd name="T20" fmla="*/ 0 w 54"/>
                <a:gd name="T21" fmla="*/ 0 h 158"/>
                <a:gd name="T22" fmla="*/ 0 w 54"/>
                <a:gd name="T23" fmla="*/ 0 h 158"/>
                <a:gd name="T24" fmla="*/ 0 w 54"/>
                <a:gd name="T25" fmla="*/ 0 h 158"/>
                <a:gd name="T26" fmla="*/ 0 w 54"/>
                <a:gd name="T27" fmla="*/ 0 h 158"/>
                <a:gd name="T28" fmla="*/ 0 w 54"/>
                <a:gd name="T29" fmla="*/ 0 h 158"/>
                <a:gd name="T30" fmla="*/ 0 w 54"/>
                <a:gd name="T31" fmla="*/ 0 h 158"/>
                <a:gd name="T32" fmla="*/ 0 w 54"/>
                <a:gd name="T33" fmla="*/ 0 h 158"/>
                <a:gd name="T34" fmla="*/ 0 w 54"/>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158"/>
                <a:gd name="T56" fmla="*/ 54 w 54"/>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158">
                  <a:moveTo>
                    <a:pt x="54" y="74"/>
                  </a:moveTo>
                  <a:lnTo>
                    <a:pt x="54" y="57"/>
                  </a:lnTo>
                  <a:lnTo>
                    <a:pt x="42" y="57"/>
                  </a:lnTo>
                  <a:lnTo>
                    <a:pt x="42" y="0"/>
                  </a:lnTo>
                  <a:lnTo>
                    <a:pt x="26" y="0"/>
                  </a:lnTo>
                  <a:lnTo>
                    <a:pt x="26" y="57"/>
                  </a:lnTo>
                  <a:lnTo>
                    <a:pt x="0" y="57"/>
                  </a:lnTo>
                  <a:lnTo>
                    <a:pt x="0" y="74"/>
                  </a:lnTo>
                  <a:lnTo>
                    <a:pt x="25" y="74"/>
                  </a:lnTo>
                  <a:lnTo>
                    <a:pt x="25" y="136"/>
                  </a:lnTo>
                  <a:lnTo>
                    <a:pt x="0" y="140"/>
                  </a:lnTo>
                  <a:lnTo>
                    <a:pt x="9" y="158"/>
                  </a:lnTo>
                  <a:lnTo>
                    <a:pt x="54" y="143"/>
                  </a:lnTo>
                  <a:lnTo>
                    <a:pt x="54" y="129"/>
                  </a:lnTo>
                  <a:lnTo>
                    <a:pt x="42" y="132"/>
                  </a:lnTo>
                  <a:lnTo>
                    <a:pt x="42" y="74"/>
                  </a:lnTo>
                  <a:lnTo>
                    <a:pt x="54"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6" name="Freeform 135"/>
            <p:cNvSpPr>
              <a:spLocks/>
            </p:cNvSpPr>
            <p:nvPr/>
          </p:nvSpPr>
          <p:spPr bwMode="auto">
            <a:xfrm>
              <a:off x="4899" y="472"/>
              <a:ext cx="2" cy="6"/>
            </a:xfrm>
            <a:custGeom>
              <a:avLst/>
              <a:gdLst>
                <a:gd name="T0" fmla="*/ 0 w 9"/>
                <a:gd name="T1" fmla="*/ 0 h 18"/>
                <a:gd name="T2" fmla="*/ 0 w 9"/>
                <a:gd name="T3" fmla="*/ 0 h 18"/>
                <a:gd name="T4" fmla="*/ 0 w 9"/>
                <a:gd name="T5" fmla="*/ 0 h 18"/>
                <a:gd name="T6" fmla="*/ 0 w 9"/>
                <a:gd name="T7" fmla="*/ 0 h 18"/>
                <a:gd name="T8" fmla="*/ 0 w 9"/>
                <a:gd name="T9" fmla="*/ 0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11"/>
                  </a:lnTo>
                  <a:lnTo>
                    <a:pt x="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7" name="Freeform 136"/>
            <p:cNvSpPr>
              <a:spLocks/>
            </p:cNvSpPr>
            <p:nvPr/>
          </p:nvSpPr>
          <p:spPr bwMode="auto">
            <a:xfrm>
              <a:off x="4973" y="429"/>
              <a:ext cx="58" cy="50"/>
            </a:xfrm>
            <a:custGeom>
              <a:avLst/>
              <a:gdLst>
                <a:gd name="T0" fmla="*/ 0 w 171"/>
                <a:gd name="T1" fmla="*/ 0 h 151"/>
                <a:gd name="T2" fmla="*/ 0 w 171"/>
                <a:gd name="T3" fmla="*/ 0 h 151"/>
                <a:gd name="T4" fmla="*/ 0 w 171"/>
                <a:gd name="T5" fmla="*/ 0 h 151"/>
                <a:gd name="T6" fmla="*/ 0 w 171"/>
                <a:gd name="T7" fmla="*/ 0 h 151"/>
                <a:gd name="T8" fmla="*/ 0 w 171"/>
                <a:gd name="T9" fmla="*/ 0 h 151"/>
                <a:gd name="T10" fmla="*/ 0 w 171"/>
                <a:gd name="T11" fmla="*/ 0 h 151"/>
                <a:gd name="T12" fmla="*/ 0 w 171"/>
                <a:gd name="T13" fmla="*/ 0 h 151"/>
                <a:gd name="T14" fmla="*/ 0 w 171"/>
                <a:gd name="T15" fmla="*/ 0 h 151"/>
                <a:gd name="T16" fmla="*/ 0 w 171"/>
                <a:gd name="T17" fmla="*/ 0 h 151"/>
                <a:gd name="T18" fmla="*/ 0 w 171"/>
                <a:gd name="T19" fmla="*/ 0 h 151"/>
                <a:gd name="T20" fmla="*/ 0 w 171"/>
                <a:gd name="T21" fmla="*/ 0 h 151"/>
                <a:gd name="T22" fmla="*/ 0 w 171"/>
                <a:gd name="T23" fmla="*/ 0 h 151"/>
                <a:gd name="T24" fmla="*/ 0 w 171"/>
                <a:gd name="T25" fmla="*/ 0 h 151"/>
                <a:gd name="T26" fmla="*/ 0 w 171"/>
                <a:gd name="T27" fmla="*/ 0 h 151"/>
                <a:gd name="T28" fmla="*/ 0 w 171"/>
                <a:gd name="T29" fmla="*/ 0 h 151"/>
                <a:gd name="T30" fmla="*/ 0 w 171"/>
                <a:gd name="T31" fmla="*/ 0 h 151"/>
                <a:gd name="T32" fmla="*/ 0 w 171"/>
                <a:gd name="T33" fmla="*/ 0 h 151"/>
                <a:gd name="T34" fmla="*/ 0 w 171"/>
                <a:gd name="T35" fmla="*/ 0 h 151"/>
                <a:gd name="T36" fmla="*/ 0 w 171"/>
                <a:gd name="T37" fmla="*/ 0 h 151"/>
                <a:gd name="T38" fmla="*/ 0 w 171"/>
                <a:gd name="T39" fmla="*/ 0 h 151"/>
                <a:gd name="T40" fmla="*/ 0 w 171"/>
                <a:gd name="T41" fmla="*/ 0 h 151"/>
                <a:gd name="T42" fmla="*/ 0 w 171"/>
                <a:gd name="T43" fmla="*/ 0 h 151"/>
                <a:gd name="T44" fmla="*/ 0 w 171"/>
                <a:gd name="T45" fmla="*/ 0 h 151"/>
                <a:gd name="T46" fmla="*/ 0 w 171"/>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1"/>
                <a:gd name="T73" fmla="*/ 0 h 151"/>
                <a:gd name="T74" fmla="*/ 171 w 171"/>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1" h="151">
                  <a:moveTo>
                    <a:pt x="77" y="0"/>
                  </a:moveTo>
                  <a:lnTo>
                    <a:pt x="77" y="23"/>
                  </a:lnTo>
                  <a:lnTo>
                    <a:pt x="0" y="23"/>
                  </a:lnTo>
                  <a:lnTo>
                    <a:pt x="0" y="134"/>
                  </a:lnTo>
                  <a:lnTo>
                    <a:pt x="18" y="134"/>
                  </a:lnTo>
                  <a:lnTo>
                    <a:pt x="18" y="40"/>
                  </a:lnTo>
                  <a:lnTo>
                    <a:pt x="77" y="40"/>
                  </a:lnTo>
                  <a:lnTo>
                    <a:pt x="77" y="151"/>
                  </a:lnTo>
                  <a:lnTo>
                    <a:pt x="93" y="151"/>
                  </a:lnTo>
                  <a:lnTo>
                    <a:pt x="93" y="40"/>
                  </a:lnTo>
                  <a:lnTo>
                    <a:pt x="153" y="40"/>
                  </a:lnTo>
                  <a:lnTo>
                    <a:pt x="153" y="96"/>
                  </a:lnTo>
                  <a:lnTo>
                    <a:pt x="151" y="109"/>
                  </a:lnTo>
                  <a:lnTo>
                    <a:pt x="133" y="115"/>
                  </a:lnTo>
                  <a:lnTo>
                    <a:pt x="116" y="115"/>
                  </a:lnTo>
                  <a:lnTo>
                    <a:pt x="123" y="134"/>
                  </a:lnTo>
                  <a:lnTo>
                    <a:pt x="136" y="134"/>
                  </a:lnTo>
                  <a:lnTo>
                    <a:pt x="162" y="127"/>
                  </a:lnTo>
                  <a:lnTo>
                    <a:pt x="171" y="104"/>
                  </a:lnTo>
                  <a:lnTo>
                    <a:pt x="171" y="23"/>
                  </a:lnTo>
                  <a:lnTo>
                    <a:pt x="93" y="23"/>
                  </a:lnTo>
                  <a:lnTo>
                    <a:pt x="93" y="0"/>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8" name="Freeform 137"/>
            <p:cNvSpPr>
              <a:spLocks/>
            </p:cNvSpPr>
            <p:nvPr/>
          </p:nvSpPr>
          <p:spPr bwMode="auto">
            <a:xfrm>
              <a:off x="4967" y="421"/>
              <a:ext cx="70" cy="6"/>
            </a:xfrm>
            <a:custGeom>
              <a:avLst/>
              <a:gdLst>
                <a:gd name="T0" fmla="*/ 0 w 209"/>
                <a:gd name="T1" fmla="*/ 0 h 18"/>
                <a:gd name="T2" fmla="*/ 0 w 209"/>
                <a:gd name="T3" fmla="*/ 0 h 18"/>
                <a:gd name="T4" fmla="*/ 0 w 209"/>
                <a:gd name="T5" fmla="*/ 0 h 18"/>
                <a:gd name="T6" fmla="*/ 0 w 209"/>
                <a:gd name="T7" fmla="*/ 0 h 18"/>
                <a:gd name="T8" fmla="*/ 0 w 209"/>
                <a:gd name="T9" fmla="*/ 0 h 18"/>
                <a:gd name="T10" fmla="*/ 0 w 209"/>
                <a:gd name="T11" fmla="*/ 0 h 18"/>
                <a:gd name="T12" fmla="*/ 0 w 209"/>
                <a:gd name="T13" fmla="*/ 0 h 18"/>
                <a:gd name="T14" fmla="*/ 0 w 209"/>
                <a:gd name="T15" fmla="*/ 0 h 18"/>
                <a:gd name="T16" fmla="*/ 0 w 209"/>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9"/>
                <a:gd name="T28" fmla="*/ 0 h 18"/>
                <a:gd name="T29" fmla="*/ 209 w 209"/>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9" h="18">
                  <a:moveTo>
                    <a:pt x="112" y="18"/>
                  </a:moveTo>
                  <a:lnTo>
                    <a:pt x="209" y="18"/>
                  </a:lnTo>
                  <a:lnTo>
                    <a:pt x="209" y="0"/>
                  </a:lnTo>
                  <a:lnTo>
                    <a:pt x="111" y="0"/>
                  </a:lnTo>
                  <a:lnTo>
                    <a:pt x="95" y="0"/>
                  </a:lnTo>
                  <a:lnTo>
                    <a:pt x="0" y="0"/>
                  </a:lnTo>
                  <a:lnTo>
                    <a:pt x="0" y="18"/>
                  </a:lnTo>
                  <a:lnTo>
                    <a:pt x="11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9" name="Freeform 138"/>
            <p:cNvSpPr>
              <a:spLocks/>
            </p:cNvSpPr>
            <p:nvPr/>
          </p:nvSpPr>
          <p:spPr bwMode="auto">
            <a:xfrm>
              <a:off x="4995" y="409"/>
              <a:ext cx="10" cy="10"/>
            </a:xfrm>
            <a:custGeom>
              <a:avLst/>
              <a:gdLst>
                <a:gd name="T0" fmla="*/ 0 w 32"/>
                <a:gd name="T1" fmla="*/ 0 h 30"/>
                <a:gd name="T2" fmla="*/ 0 w 32"/>
                <a:gd name="T3" fmla="*/ 0 h 30"/>
                <a:gd name="T4" fmla="*/ 0 w 32"/>
                <a:gd name="T5" fmla="*/ 0 h 30"/>
                <a:gd name="T6" fmla="*/ 0 w 32"/>
                <a:gd name="T7" fmla="*/ 0 h 30"/>
                <a:gd name="T8" fmla="*/ 0 w 32"/>
                <a:gd name="T9" fmla="*/ 0 h 30"/>
                <a:gd name="T10" fmla="*/ 0 w 32"/>
                <a:gd name="T11" fmla="*/ 0 h 30"/>
                <a:gd name="T12" fmla="*/ 0 60000 65536"/>
                <a:gd name="T13" fmla="*/ 0 60000 65536"/>
                <a:gd name="T14" fmla="*/ 0 60000 65536"/>
                <a:gd name="T15" fmla="*/ 0 60000 65536"/>
                <a:gd name="T16" fmla="*/ 0 60000 65536"/>
                <a:gd name="T17" fmla="*/ 0 60000 65536"/>
                <a:gd name="T18" fmla="*/ 0 w 32"/>
                <a:gd name="T19" fmla="*/ 0 h 30"/>
                <a:gd name="T20" fmla="*/ 32 w 32"/>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2" h="30">
                  <a:moveTo>
                    <a:pt x="32" y="24"/>
                  </a:moveTo>
                  <a:lnTo>
                    <a:pt x="18" y="0"/>
                  </a:lnTo>
                  <a:lnTo>
                    <a:pt x="0" y="4"/>
                  </a:lnTo>
                  <a:lnTo>
                    <a:pt x="15" y="30"/>
                  </a:lnTo>
                  <a:lnTo>
                    <a:pt x="3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0" name="Freeform 139"/>
            <p:cNvSpPr>
              <a:spLocks/>
            </p:cNvSpPr>
            <p:nvPr/>
          </p:nvSpPr>
          <p:spPr bwMode="auto">
            <a:xfrm>
              <a:off x="4843" y="465"/>
              <a:ext cx="25" cy="14"/>
            </a:xfrm>
            <a:custGeom>
              <a:avLst/>
              <a:gdLst>
                <a:gd name="T0" fmla="*/ 0 w 73"/>
                <a:gd name="T1" fmla="*/ 0 h 42"/>
                <a:gd name="T2" fmla="*/ 0 w 73"/>
                <a:gd name="T3" fmla="*/ 0 h 42"/>
                <a:gd name="T4" fmla="*/ 0 w 73"/>
                <a:gd name="T5" fmla="*/ 0 h 42"/>
                <a:gd name="T6" fmla="*/ 0 w 73"/>
                <a:gd name="T7" fmla="*/ 0 h 42"/>
                <a:gd name="T8" fmla="*/ 0 w 73"/>
                <a:gd name="T9" fmla="*/ 0 h 42"/>
                <a:gd name="T10" fmla="*/ 0 w 73"/>
                <a:gd name="T11" fmla="*/ 0 h 42"/>
                <a:gd name="T12" fmla="*/ 0 w 73"/>
                <a:gd name="T13" fmla="*/ 0 h 42"/>
                <a:gd name="T14" fmla="*/ 0 w 73"/>
                <a:gd name="T15" fmla="*/ 0 h 42"/>
                <a:gd name="T16" fmla="*/ 0 w 73"/>
                <a:gd name="T17" fmla="*/ 0 h 42"/>
                <a:gd name="T18" fmla="*/ 0 w 73"/>
                <a:gd name="T19" fmla="*/ 0 h 42"/>
                <a:gd name="T20" fmla="*/ 0 w 73"/>
                <a:gd name="T21" fmla="*/ 0 h 42"/>
                <a:gd name="T22" fmla="*/ 0 w 73"/>
                <a:gd name="T23" fmla="*/ 0 h 42"/>
                <a:gd name="T24" fmla="*/ 0 w 73"/>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42"/>
                <a:gd name="T41" fmla="*/ 73 w 73"/>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42">
                  <a:moveTo>
                    <a:pt x="0" y="26"/>
                  </a:moveTo>
                  <a:lnTo>
                    <a:pt x="0" y="42"/>
                  </a:lnTo>
                  <a:lnTo>
                    <a:pt x="45" y="42"/>
                  </a:lnTo>
                  <a:lnTo>
                    <a:pt x="61" y="35"/>
                  </a:lnTo>
                  <a:lnTo>
                    <a:pt x="68" y="26"/>
                  </a:lnTo>
                  <a:lnTo>
                    <a:pt x="71" y="16"/>
                  </a:lnTo>
                  <a:lnTo>
                    <a:pt x="73" y="6"/>
                  </a:lnTo>
                  <a:lnTo>
                    <a:pt x="55" y="0"/>
                  </a:lnTo>
                  <a:lnTo>
                    <a:pt x="52" y="13"/>
                  </a:lnTo>
                  <a:lnTo>
                    <a:pt x="50" y="22"/>
                  </a:lnTo>
                  <a:lnTo>
                    <a:pt x="38" y="26"/>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1" name="Freeform 140"/>
            <p:cNvSpPr>
              <a:spLocks/>
            </p:cNvSpPr>
            <p:nvPr/>
          </p:nvSpPr>
          <p:spPr bwMode="auto">
            <a:xfrm>
              <a:off x="4843" y="409"/>
              <a:ext cx="28" cy="56"/>
            </a:xfrm>
            <a:custGeom>
              <a:avLst/>
              <a:gdLst>
                <a:gd name="T0" fmla="*/ 0 w 84"/>
                <a:gd name="T1" fmla="*/ 0 h 168"/>
                <a:gd name="T2" fmla="*/ 0 w 84"/>
                <a:gd name="T3" fmla="*/ 0 h 168"/>
                <a:gd name="T4" fmla="*/ 0 w 84"/>
                <a:gd name="T5" fmla="*/ 0 h 168"/>
                <a:gd name="T6" fmla="*/ 0 w 84"/>
                <a:gd name="T7" fmla="*/ 0 h 168"/>
                <a:gd name="T8" fmla="*/ 0 w 84"/>
                <a:gd name="T9" fmla="*/ 0 h 168"/>
                <a:gd name="T10" fmla="*/ 0 w 84"/>
                <a:gd name="T11" fmla="*/ 0 h 168"/>
                <a:gd name="T12" fmla="*/ 0 w 84"/>
                <a:gd name="T13" fmla="*/ 0 h 168"/>
                <a:gd name="T14" fmla="*/ 0 w 84"/>
                <a:gd name="T15" fmla="*/ 0 h 168"/>
                <a:gd name="T16" fmla="*/ 0 w 84"/>
                <a:gd name="T17" fmla="*/ 0 h 168"/>
                <a:gd name="T18" fmla="*/ 0 w 84"/>
                <a:gd name="T19" fmla="*/ 0 h 168"/>
                <a:gd name="T20" fmla="*/ 0 w 84"/>
                <a:gd name="T21" fmla="*/ 0 h 168"/>
                <a:gd name="T22" fmla="*/ 0 w 84"/>
                <a:gd name="T23" fmla="*/ 0 h 168"/>
                <a:gd name="T24" fmla="*/ 0 w 84"/>
                <a:gd name="T25" fmla="*/ 0 h 168"/>
                <a:gd name="T26" fmla="*/ 0 w 84"/>
                <a:gd name="T27" fmla="*/ 0 h 168"/>
                <a:gd name="T28" fmla="*/ 0 w 84"/>
                <a:gd name="T29" fmla="*/ 0 h 168"/>
                <a:gd name="T30" fmla="*/ 0 w 84"/>
                <a:gd name="T31" fmla="*/ 0 h 168"/>
                <a:gd name="T32" fmla="*/ 0 w 84"/>
                <a:gd name="T33" fmla="*/ 0 h 168"/>
                <a:gd name="T34" fmla="*/ 0 w 84"/>
                <a:gd name="T35" fmla="*/ 0 h 168"/>
                <a:gd name="T36" fmla="*/ 0 w 84"/>
                <a:gd name="T37" fmla="*/ 0 h 168"/>
                <a:gd name="T38" fmla="*/ 0 w 84"/>
                <a:gd name="T39" fmla="*/ 0 h 168"/>
                <a:gd name="T40" fmla="*/ 0 w 84"/>
                <a:gd name="T41" fmla="*/ 0 h 168"/>
                <a:gd name="T42" fmla="*/ 0 w 84"/>
                <a:gd name="T43" fmla="*/ 0 h 168"/>
                <a:gd name="T44" fmla="*/ 0 w 84"/>
                <a:gd name="T45" fmla="*/ 0 h 168"/>
                <a:gd name="T46" fmla="*/ 0 w 84"/>
                <a:gd name="T47" fmla="*/ 0 h 168"/>
                <a:gd name="T48" fmla="*/ 0 w 84"/>
                <a:gd name="T49" fmla="*/ 0 h 168"/>
                <a:gd name="T50" fmla="*/ 0 w 84"/>
                <a:gd name="T51" fmla="*/ 0 h 168"/>
                <a:gd name="T52" fmla="*/ 0 w 84"/>
                <a:gd name="T53" fmla="*/ 0 h 168"/>
                <a:gd name="T54" fmla="*/ 0 w 84"/>
                <a:gd name="T55" fmla="*/ 0 h 168"/>
                <a:gd name="T56" fmla="*/ 0 w 84"/>
                <a:gd name="T57" fmla="*/ 0 h 168"/>
                <a:gd name="T58" fmla="*/ 0 w 84"/>
                <a:gd name="T59" fmla="*/ 0 h 168"/>
                <a:gd name="T60" fmla="*/ 0 w 84"/>
                <a:gd name="T61" fmla="*/ 0 h 168"/>
                <a:gd name="T62" fmla="*/ 0 w 84"/>
                <a:gd name="T63" fmla="*/ 0 h 168"/>
                <a:gd name="T64" fmla="*/ 0 w 84"/>
                <a:gd name="T65" fmla="*/ 0 h 168"/>
                <a:gd name="T66" fmla="*/ 0 w 84"/>
                <a:gd name="T67" fmla="*/ 0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4"/>
                <a:gd name="T103" fmla="*/ 0 h 168"/>
                <a:gd name="T104" fmla="*/ 84 w 84"/>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4" h="168">
                  <a:moveTo>
                    <a:pt x="0" y="150"/>
                  </a:moveTo>
                  <a:lnTo>
                    <a:pt x="0" y="168"/>
                  </a:lnTo>
                  <a:lnTo>
                    <a:pt x="42" y="168"/>
                  </a:lnTo>
                  <a:lnTo>
                    <a:pt x="42" y="116"/>
                  </a:lnTo>
                  <a:lnTo>
                    <a:pt x="58" y="127"/>
                  </a:lnTo>
                  <a:lnTo>
                    <a:pt x="70" y="134"/>
                  </a:lnTo>
                  <a:lnTo>
                    <a:pt x="84" y="117"/>
                  </a:lnTo>
                  <a:lnTo>
                    <a:pt x="63" y="107"/>
                  </a:lnTo>
                  <a:lnTo>
                    <a:pt x="42" y="88"/>
                  </a:lnTo>
                  <a:lnTo>
                    <a:pt x="78" y="88"/>
                  </a:lnTo>
                  <a:lnTo>
                    <a:pt x="78" y="71"/>
                  </a:lnTo>
                  <a:lnTo>
                    <a:pt x="35" y="71"/>
                  </a:lnTo>
                  <a:lnTo>
                    <a:pt x="35" y="46"/>
                  </a:lnTo>
                  <a:lnTo>
                    <a:pt x="73" y="46"/>
                  </a:lnTo>
                  <a:lnTo>
                    <a:pt x="73" y="29"/>
                  </a:lnTo>
                  <a:lnTo>
                    <a:pt x="35" y="29"/>
                  </a:lnTo>
                  <a:lnTo>
                    <a:pt x="34" y="0"/>
                  </a:lnTo>
                  <a:lnTo>
                    <a:pt x="18" y="0"/>
                  </a:lnTo>
                  <a:lnTo>
                    <a:pt x="18" y="29"/>
                  </a:lnTo>
                  <a:lnTo>
                    <a:pt x="0" y="29"/>
                  </a:lnTo>
                  <a:lnTo>
                    <a:pt x="0" y="46"/>
                  </a:lnTo>
                  <a:lnTo>
                    <a:pt x="18" y="46"/>
                  </a:lnTo>
                  <a:lnTo>
                    <a:pt x="18" y="71"/>
                  </a:lnTo>
                  <a:lnTo>
                    <a:pt x="0" y="71"/>
                  </a:lnTo>
                  <a:lnTo>
                    <a:pt x="0" y="88"/>
                  </a:lnTo>
                  <a:lnTo>
                    <a:pt x="21" y="88"/>
                  </a:lnTo>
                  <a:lnTo>
                    <a:pt x="29" y="98"/>
                  </a:lnTo>
                  <a:lnTo>
                    <a:pt x="42" y="113"/>
                  </a:lnTo>
                  <a:lnTo>
                    <a:pt x="0" y="113"/>
                  </a:lnTo>
                  <a:lnTo>
                    <a:pt x="0" y="127"/>
                  </a:lnTo>
                  <a:lnTo>
                    <a:pt x="26" y="127"/>
                  </a:lnTo>
                  <a:lnTo>
                    <a:pt x="26" y="150"/>
                  </a:lnTo>
                  <a:lnTo>
                    <a:pt x="0"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2" name="Freeform 141"/>
            <p:cNvSpPr>
              <a:spLocks/>
            </p:cNvSpPr>
            <p:nvPr/>
          </p:nvSpPr>
          <p:spPr bwMode="auto">
            <a:xfrm>
              <a:off x="4817" y="409"/>
              <a:ext cx="26" cy="70"/>
            </a:xfrm>
            <a:custGeom>
              <a:avLst/>
              <a:gdLst>
                <a:gd name="T0" fmla="*/ 0 w 78"/>
                <a:gd name="T1" fmla="*/ 0 h 209"/>
                <a:gd name="T2" fmla="*/ 0 w 78"/>
                <a:gd name="T3" fmla="*/ 0 h 209"/>
                <a:gd name="T4" fmla="*/ 0 w 78"/>
                <a:gd name="T5" fmla="*/ 0 h 209"/>
                <a:gd name="T6" fmla="*/ 0 w 78"/>
                <a:gd name="T7" fmla="*/ 0 h 209"/>
                <a:gd name="T8" fmla="*/ 0 w 78"/>
                <a:gd name="T9" fmla="*/ 0 h 209"/>
                <a:gd name="T10" fmla="*/ 0 w 78"/>
                <a:gd name="T11" fmla="*/ 0 h 209"/>
                <a:gd name="T12" fmla="*/ 0 w 78"/>
                <a:gd name="T13" fmla="*/ 0 h 209"/>
                <a:gd name="T14" fmla="*/ 0 w 78"/>
                <a:gd name="T15" fmla="*/ 0 h 209"/>
                <a:gd name="T16" fmla="*/ 0 w 78"/>
                <a:gd name="T17" fmla="*/ 0 h 209"/>
                <a:gd name="T18" fmla="*/ 0 w 78"/>
                <a:gd name="T19" fmla="*/ 0 h 209"/>
                <a:gd name="T20" fmla="*/ 0 w 78"/>
                <a:gd name="T21" fmla="*/ 0 h 209"/>
                <a:gd name="T22" fmla="*/ 0 w 78"/>
                <a:gd name="T23" fmla="*/ 0 h 209"/>
                <a:gd name="T24" fmla="*/ 0 w 78"/>
                <a:gd name="T25" fmla="*/ 0 h 209"/>
                <a:gd name="T26" fmla="*/ 0 w 78"/>
                <a:gd name="T27" fmla="*/ 0 h 209"/>
                <a:gd name="T28" fmla="*/ 0 w 78"/>
                <a:gd name="T29" fmla="*/ 0 h 209"/>
                <a:gd name="T30" fmla="*/ 0 w 78"/>
                <a:gd name="T31" fmla="*/ 0 h 209"/>
                <a:gd name="T32" fmla="*/ 0 w 78"/>
                <a:gd name="T33" fmla="*/ 0 h 209"/>
                <a:gd name="T34" fmla="*/ 0 w 78"/>
                <a:gd name="T35" fmla="*/ 0 h 209"/>
                <a:gd name="T36" fmla="*/ 0 w 78"/>
                <a:gd name="T37" fmla="*/ 0 h 209"/>
                <a:gd name="T38" fmla="*/ 0 w 78"/>
                <a:gd name="T39" fmla="*/ 0 h 209"/>
                <a:gd name="T40" fmla="*/ 0 w 78"/>
                <a:gd name="T41" fmla="*/ 0 h 209"/>
                <a:gd name="T42" fmla="*/ 0 w 78"/>
                <a:gd name="T43" fmla="*/ 0 h 209"/>
                <a:gd name="T44" fmla="*/ 0 w 78"/>
                <a:gd name="T45" fmla="*/ 0 h 209"/>
                <a:gd name="T46" fmla="*/ 0 w 78"/>
                <a:gd name="T47" fmla="*/ 0 h 209"/>
                <a:gd name="T48" fmla="*/ 0 w 78"/>
                <a:gd name="T49" fmla="*/ 0 h 209"/>
                <a:gd name="T50" fmla="*/ 0 w 78"/>
                <a:gd name="T51" fmla="*/ 0 h 209"/>
                <a:gd name="T52" fmla="*/ 0 w 78"/>
                <a:gd name="T53" fmla="*/ 0 h 209"/>
                <a:gd name="T54" fmla="*/ 0 w 78"/>
                <a:gd name="T55" fmla="*/ 0 h 209"/>
                <a:gd name="T56" fmla="*/ 0 w 78"/>
                <a:gd name="T57" fmla="*/ 0 h 209"/>
                <a:gd name="T58" fmla="*/ 0 w 78"/>
                <a:gd name="T59" fmla="*/ 0 h 209"/>
                <a:gd name="T60" fmla="*/ 0 w 78"/>
                <a:gd name="T61" fmla="*/ 0 h 209"/>
                <a:gd name="T62" fmla="*/ 0 w 78"/>
                <a:gd name="T63" fmla="*/ 0 h 209"/>
                <a:gd name="T64" fmla="*/ 0 w 78"/>
                <a:gd name="T65" fmla="*/ 0 h 209"/>
                <a:gd name="T66" fmla="*/ 0 w 78"/>
                <a:gd name="T67" fmla="*/ 0 h 209"/>
                <a:gd name="T68" fmla="*/ 0 w 78"/>
                <a:gd name="T69" fmla="*/ 0 h 209"/>
                <a:gd name="T70" fmla="*/ 0 w 78"/>
                <a:gd name="T71" fmla="*/ 0 h 209"/>
                <a:gd name="T72" fmla="*/ 0 w 78"/>
                <a:gd name="T73" fmla="*/ 0 h 209"/>
                <a:gd name="T74" fmla="*/ 0 w 78"/>
                <a:gd name="T75" fmla="*/ 0 h 209"/>
                <a:gd name="T76" fmla="*/ 0 w 78"/>
                <a:gd name="T77" fmla="*/ 0 h 209"/>
                <a:gd name="T78" fmla="*/ 0 w 78"/>
                <a:gd name="T79" fmla="*/ 0 h 209"/>
                <a:gd name="T80" fmla="*/ 0 w 78"/>
                <a:gd name="T81" fmla="*/ 0 h 209"/>
                <a:gd name="T82" fmla="*/ 0 w 78"/>
                <a:gd name="T83" fmla="*/ 0 h 209"/>
                <a:gd name="T84" fmla="*/ 0 w 78"/>
                <a:gd name="T85" fmla="*/ 0 h 2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209"/>
                <a:gd name="T131" fmla="*/ 78 w 78"/>
                <a:gd name="T132" fmla="*/ 209 h 2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209">
                  <a:moveTo>
                    <a:pt x="78" y="44"/>
                  </a:moveTo>
                  <a:lnTo>
                    <a:pt x="78" y="27"/>
                  </a:lnTo>
                  <a:lnTo>
                    <a:pt x="63" y="27"/>
                  </a:lnTo>
                  <a:lnTo>
                    <a:pt x="63" y="0"/>
                  </a:lnTo>
                  <a:lnTo>
                    <a:pt x="45" y="0"/>
                  </a:lnTo>
                  <a:lnTo>
                    <a:pt x="45" y="27"/>
                  </a:lnTo>
                  <a:lnTo>
                    <a:pt x="11" y="27"/>
                  </a:lnTo>
                  <a:lnTo>
                    <a:pt x="11" y="44"/>
                  </a:lnTo>
                  <a:lnTo>
                    <a:pt x="45" y="44"/>
                  </a:lnTo>
                  <a:lnTo>
                    <a:pt x="45" y="69"/>
                  </a:lnTo>
                  <a:lnTo>
                    <a:pt x="9" y="69"/>
                  </a:lnTo>
                  <a:lnTo>
                    <a:pt x="9" y="86"/>
                  </a:lnTo>
                  <a:lnTo>
                    <a:pt x="42" y="86"/>
                  </a:lnTo>
                  <a:lnTo>
                    <a:pt x="21" y="105"/>
                  </a:lnTo>
                  <a:lnTo>
                    <a:pt x="0" y="116"/>
                  </a:lnTo>
                  <a:lnTo>
                    <a:pt x="0" y="122"/>
                  </a:lnTo>
                  <a:lnTo>
                    <a:pt x="12" y="132"/>
                  </a:lnTo>
                  <a:lnTo>
                    <a:pt x="24" y="125"/>
                  </a:lnTo>
                  <a:lnTo>
                    <a:pt x="35" y="116"/>
                  </a:lnTo>
                  <a:lnTo>
                    <a:pt x="35" y="190"/>
                  </a:lnTo>
                  <a:lnTo>
                    <a:pt x="41" y="202"/>
                  </a:lnTo>
                  <a:lnTo>
                    <a:pt x="54" y="209"/>
                  </a:lnTo>
                  <a:lnTo>
                    <a:pt x="78" y="209"/>
                  </a:lnTo>
                  <a:lnTo>
                    <a:pt x="78" y="193"/>
                  </a:lnTo>
                  <a:lnTo>
                    <a:pt x="63" y="193"/>
                  </a:lnTo>
                  <a:lnTo>
                    <a:pt x="55" y="189"/>
                  </a:lnTo>
                  <a:lnTo>
                    <a:pt x="51" y="177"/>
                  </a:lnTo>
                  <a:lnTo>
                    <a:pt x="51" y="166"/>
                  </a:lnTo>
                  <a:lnTo>
                    <a:pt x="78" y="166"/>
                  </a:lnTo>
                  <a:lnTo>
                    <a:pt x="78" y="148"/>
                  </a:lnTo>
                  <a:lnTo>
                    <a:pt x="51" y="148"/>
                  </a:lnTo>
                  <a:lnTo>
                    <a:pt x="51" y="125"/>
                  </a:lnTo>
                  <a:lnTo>
                    <a:pt x="78" y="125"/>
                  </a:lnTo>
                  <a:lnTo>
                    <a:pt x="78" y="111"/>
                  </a:lnTo>
                  <a:lnTo>
                    <a:pt x="44" y="111"/>
                  </a:lnTo>
                  <a:lnTo>
                    <a:pt x="54" y="96"/>
                  </a:lnTo>
                  <a:lnTo>
                    <a:pt x="63" y="86"/>
                  </a:lnTo>
                  <a:lnTo>
                    <a:pt x="78" y="86"/>
                  </a:lnTo>
                  <a:lnTo>
                    <a:pt x="78" y="69"/>
                  </a:lnTo>
                  <a:lnTo>
                    <a:pt x="63" y="69"/>
                  </a:lnTo>
                  <a:lnTo>
                    <a:pt x="63" y="44"/>
                  </a:lnTo>
                  <a:lnTo>
                    <a:pt x="78"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3" name="Freeform 142"/>
            <p:cNvSpPr>
              <a:spLocks/>
            </p:cNvSpPr>
            <p:nvPr/>
          </p:nvSpPr>
          <p:spPr bwMode="auto">
            <a:xfrm>
              <a:off x="4817" y="448"/>
              <a:ext cx="2" cy="2"/>
            </a:xfrm>
            <a:custGeom>
              <a:avLst/>
              <a:gdLst>
                <a:gd name="T0" fmla="*/ 2147483647 w 1"/>
                <a:gd name="T1" fmla="*/ 0 h 6"/>
                <a:gd name="T2" fmla="*/ 2147483647 w 1"/>
                <a:gd name="T3" fmla="*/ 0 h 6"/>
                <a:gd name="T4" fmla="*/ 0 w 1"/>
                <a:gd name="T5" fmla="*/ 0 h 6"/>
                <a:gd name="T6" fmla="*/ 0 w 1"/>
                <a:gd name="T7" fmla="*/ 0 h 6"/>
                <a:gd name="T8" fmla="*/ 2147483647 w 1"/>
                <a:gd name="T9" fmla="*/ 0 h 6"/>
                <a:gd name="T10" fmla="*/ 2147483647 w 1"/>
                <a:gd name="T11" fmla="*/ 0 h 6"/>
                <a:gd name="T12" fmla="*/ 0 60000 65536"/>
                <a:gd name="T13" fmla="*/ 0 60000 65536"/>
                <a:gd name="T14" fmla="*/ 0 60000 65536"/>
                <a:gd name="T15" fmla="*/ 0 60000 65536"/>
                <a:gd name="T16" fmla="*/ 0 60000 65536"/>
                <a:gd name="T17" fmla="*/ 0 60000 65536"/>
                <a:gd name="T18" fmla="*/ 0 w 1"/>
                <a:gd name="T19" fmla="*/ 0 h 6"/>
                <a:gd name="T20" fmla="*/ 1 w 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 h="6">
                  <a:moveTo>
                    <a:pt x="1" y="6"/>
                  </a:moveTo>
                  <a:lnTo>
                    <a:pt x="1" y="0"/>
                  </a:lnTo>
                  <a:lnTo>
                    <a:pt x="0" y="3"/>
                  </a:lnTo>
                  <a:lnTo>
                    <a:pt x="0" y="5"/>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4" name="Freeform 143"/>
            <p:cNvSpPr>
              <a:spLocks/>
            </p:cNvSpPr>
            <p:nvPr/>
          </p:nvSpPr>
          <p:spPr bwMode="auto">
            <a:xfrm>
              <a:off x="4817" y="455"/>
              <a:ext cx="2" cy="4"/>
            </a:xfrm>
            <a:custGeom>
              <a:avLst/>
              <a:gdLst>
                <a:gd name="T0" fmla="*/ 2147483647 w 1"/>
                <a:gd name="T1" fmla="*/ 0 h 11"/>
                <a:gd name="T2" fmla="*/ 2147483647 w 1"/>
                <a:gd name="T3" fmla="*/ 0 h 11"/>
                <a:gd name="T4" fmla="*/ 0 w 1"/>
                <a:gd name="T5" fmla="*/ 0 h 11"/>
                <a:gd name="T6" fmla="*/ 0 w 1"/>
                <a:gd name="T7" fmla="*/ 0 h 11"/>
                <a:gd name="T8" fmla="*/ 2147483647 w 1"/>
                <a:gd name="T9" fmla="*/ 0 h 11"/>
                <a:gd name="T10" fmla="*/ 2147483647 w 1"/>
                <a:gd name="T11" fmla="*/ 0 h 11"/>
                <a:gd name="T12" fmla="*/ 0 60000 65536"/>
                <a:gd name="T13" fmla="*/ 0 60000 65536"/>
                <a:gd name="T14" fmla="*/ 0 60000 65536"/>
                <a:gd name="T15" fmla="*/ 0 60000 65536"/>
                <a:gd name="T16" fmla="*/ 0 60000 65536"/>
                <a:gd name="T17" fmla="*/ 0 60000 65536"/>
                <a:gd name="T18" fmla="*/ 0 w 1"/>
                <a:gd name="T19" fmla="*/ 0 h 11"/>
                <a:gd name="T20" fmla="*/ 1 w 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 h="11">
                  <a:moveTo>
                    <a:pt x="1" y="10"/>
                  </a:moveTo>
                  <a:lnTo>
                    <a:pt x="1" y="1"/>
                  </a:lnTo>
                  <a:lnTo>
                    <a:pt x="0" y="0"/>
                  </a:lnTo>
                  <a:lnTo>
                    <a:pt x="0" y="11"/>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5" name="Freeform 144"/>
            <p:cNvSpPr>
              <a:spLocks/>
            </p:cNvSpPr>
            <p:nvPr/>
          </p:nvSpPr>
          <p:spPr bwMode="auto">
            <a:xfrm>
              <a:off x="4803" y="410"/>
              <a:ext cx="14" cy="12"/>
            </a:xfrm>
            <a:custGeom>
              <a:avLst/>
              <a:gdLst>
                <a:gd name="T0" fmla="*/ 0 w 42"/>
                <a:gd name="T1" fmla="*/ 0 h 36"/>
                <a:gd name="T2" fmla="*/ 0 w 42"/>
                <a:gd name="T3" fmla="*/ 0 h 36"/>
                <a:gd name="T4" fmla="*/ 0 w 42"/>
                <a:gd name="T5" fmla="*/ 0 h 36"/>
                <a:gd name="T6" fmla="*/ 0 w 42"/>
                <a:gd name="T7" fmla="*/ 0 h 36"/>
                <a:gd name="T8" fmla="*/ 0 w 42"/>
                <a:gd name="T9" fmla="*/ 0 h 36"/>
                <a:gd name="T10" fmla="*/ 0 w 42"/>
                <a:gd name="T11" fmla="*/ 0 h 36"/>
                <a:gd name="T12" fmla="*/ 0 w 42"/>
                <a:gd name="T13" fmla="*/ 0 h 36"/>
                <a:gd name="T14" fmla="*/ 0 w 42"/>
                <a:gd name="T15" fmla="*/ 0 h 36"/>
                <a:gd name="T16" fmla="*/ 0 w 42"/>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36"/>
                <a:gd name="T29" fmla="*/ 42 w 42"/>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36">
                  <a:moveTo>
                    <a:pt x="42" y="23"/>
                  </a:moveTo>
                  <a:lnTo>
                    <a:pt x="42" y="20"/>
                  </a:lnTo>
                  <a:lnTo>
                    <a:pt x="29" y="10"/>
                  </a:lnTo>
                  <a:lnTo>
                    <a:pt x="12" y="0"/>
                  </a:lnTo>
                  <a:lnTo>
                    <a:pt x="0" y="14"/>
                  </a:lnTo>
                  <a:lnTo>
                    <a:pt x="17" y="23"/>
                  </a:lnTo>
                  <a:lnTo>
                    <a:pt x="32" y="36"/>
                  </a:lnTo>
                  <a:lnTo>
                    <a:pt x="4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6" name="Freeform 145"/>
            <p:cNvSpPr>
              <a:spLocks/>
            </p:cNvSpPr>
            <p:nvPr/>
          </p:nvSpPr>
          <p:spPr bwMode="auto">
            <a:xfrm>
              <a:off x="4800" y="452"/>
              <a:ext cx="17" cy="27"/>
            </a:xfrm>
            <a:custGeom>
              <a:avLst/>
              <a:gdLst>
                <a:gd name="T0" fmla="*/ 0 w 52"/>
                <a:gd name="T1" fmla="*/ 0 h 80"/>
                <a:gd name="T2" fmla="*/ 0 w 52"/>
                <a:gd name="T3" fmla="*/ 0 h 80"/>
                <a:gd name="T4" fmla="*/ 0 w 52"/>
                <a:gd name="T5" fmla="*/ 0 h 80"/>
                <a:gd name="T6" fmla="*/ 0 w 52"/>
                <a:gd name="T7" fmla="*/ 0 h 80"/>
                <a:gd name="T8" fmla="*/ 0 w 52"/>
                <a:gd name="T9" fmla="*/ 0 h 80"/>
                <a:gd name="T10" fmla="*/ 0 w 52"/>
                <a:gd name="T11" fmla="*/ 0 h 80"/>
                <a:gd name="T12" fmla="*/ 0 w 52"/>
                <a:gd name="T13" fmla="*/ 0 h 80"/>
                <a:gd name="T14" fmla="*/ 0 w 52"/>
                <a:gd name="T15" fmla="*/ 0 h 80"/>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80"/>
                <a:gd name="T26" fmla="*/ 52 w 52"/>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80">
                  <a:moveTo>
                    <a:pt x="52" y="19"/>
                  </a:moveTo>
                  <a:lnTo>
                    <a:pt x="52" y="8"/>
                  </a:lnTo>
                  <a:lnTo>
                    <a:pt x="46" y="0"/>
                  </a:lnTo>
                  <a:lnTo>
                    <a:pt x="25" y="35"/>
                  </a:lnTo>
                  <a:lnTo>
                    <a:pt x="0" y="68"/>
                  </a:lnTo>
                  <a:lnTo>
                    <a:pt x="13" y="80"/>
                  </a:lnTo>
                  <a:lnTo>
                    <a:pt x="5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7" name="Freeform 146"/>
            <p:cNvSpPr>
              <a:spLocks/>
            </p:cNvSpPr>
            <p:nvPr/>
          </p:nvSpPr>
          <p:spPr bwMode="auto">
            <a:xfrm>
              <a:off x="4799" y="431"/>
              <a:ext cx="16" cy="12"/>
            </a:xfrm>
            <a:custGeom>
              <a:avLst/>
              <a:gdLst>
                <a:gd name="T0" fmla="*/ 0 w 47"/>
                <a:gd name="T1" fmla="*/ 0 h 37"/>
                <a:gd name="T2" fmla="*/ 0 w 47"/>
                <a:gd name="T3" fmla="*/ 0 h 37"/>
                <a:gd name="T4" fmla="*/ 0 w 47"/>
                <a:gd name="T5" fmla="*/ 0 h 37"/>
                <a:gd name="T6" fmla="*/ 0 w 47"/>
                <a:gd name="T7" fmla="*/ 0 h 37"/>
                <a:gd name="T8" fmla="*/ 0 w 47"/>
                <a:gd name="T9" fmla="*/ 0 h 37"/>
                <a:gd name="T10" fmla="*/ 0 w 47"/>
                <a:gd name="T11" fmla="*/ 0 h 37"/>
                <a:gd name="T12" fmla="*/ 0 w 47"/>
                <a:gd name="T13" fmla="*/ 0 h 37"/>
                <a:gd name="T14" fmla="*/ 0 w 47"/>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7"/>
                <a:gd name="T26" fmla="*/ 47 w 47"/>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7">
                  <a:moveTo>
                    <a:pt x="0" y="13"/>
                  </a:moveTo>
                  <a:lnTo>
                    <a:pt x="20" y="24"/>
                  </a:lnTo>
                  <a:lnTo>
                    <a:pt x="37" y="37"/>
                  </a:lnTo>
                  <a:lnTo>
                    <a:pt x="47" y="21"/>
                  </a:lnTo>
                  <a:lnTo>
                    <a:pt x="30" y="8"/>
                  </a:lnTo>
                  <a:lnTo>
                    <a:pt x="14"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8" name="Freeform 147"/>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100"/>
                <a:gd name="T32" fmla="*/ 135 w 135"/>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100">
                  <a:moveTo>
                    <a:pt x="0" y="0"/>
                  </a:moveTo>
                  <a:lnTo>
                    <a:pt x="135" y="0"/>
                  </a:lnTo>
                  <a:lnTo>
                    <a:pt x="135" y="100"/>
                  </a:lnTo>
                  <a:lnTo>
                    <a:pt x="118" y="100"/>
                  </a:lnTo>
                  <a:lnTo>
                    <a:pt x="118" y="93"/>
                  </a:lnTo>
                  <a:lnTo>
                    <a:pt x="17" y="93"/>
                  </a:lnTo>
                  <a:lnTo>
                    <a:pt x="17" y="100"/>
                  </a:lnTo>
                  <a:lnTo>
                    <a:pt x="0" y="10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9" name="Freeform 148"/>
            <p:cNvSpPr>
              <a:spLocks/>
            </p:cNvSpPr>
            <p:nvPr/>
          </p:nvSpPr>
          <p:spPr bwMode="auto">
            <a:xfrm>
              <a:off x="4716" y="409"/>
              <a:ext cx="72" cy="41"/>
            </a:xfrm>
            <a:custGeom>
              <a:avLst/>
              <a:gdLst>
                <a:gd name="T0" fmla="*/ 0 w 215"/>
                <a:gd name="T1" fmla="*/ 0 h 122"/>
                <a:gd name="T2" fmla="*/ 0 w 215"/>
                <a:gd name="T3" fmla="*/ 0 h 122"/>
                <a:gd name="T4" fmla="*/ 0 w 215"/>
                <a:gd name="T5" fmla="*/ 0 h 122"/>
                <a:gd name="T6" fmla="*/ 0 w 215"/>
                <a:gd name="T7" fmla="*/ 0 h 122"/>
                <a:gd name="T8" fmla="*/ 0 w 215"/>
                <a:gd name="T9" fmla="*/ 0 h 122"/>
                <a:gd name="T10" fmla="*/ 0 w 215"/>
                <a:gd name="T11" fmla="*/ 0 h 122"/>
                <a:gd name="T12" fmla="*/ 0 w 215"/>
                <a:gd name="T13" fmla="*/ 0 h 122"/>
                <a:gd name="T14" fmla="*/ 0 w 215"/>
                <a:gd name="T15" fmla="*/ 0 h 122"/>
                <a:gd name="T16" fmla="*/ 0 w 215"/>
                <a:gd name="T17" fmla="*/ 0 h 122"/>
                <a:gd name="T18" fmla="*/ 0 w 215"/>
                <a:gd name="T19" fmla="*/ 0 h 122"/>
                <a:gd name="T20" fmla="*/ 0 w 215"/>
                <a:gd name="T21" fmla="*/ 0 h 122"/>
                <a:gd name="T22" fmla="*/ 0 w 215"/>
                <a:gd name="T23" fmla="*/ 0 h 122"/>
                <a:gd name="T24" fmla="*/ 0 w 215"/>
                <a:gd name="T25" fmla="*/ 0 h 122"/>
                <a:gd name="T26" fmla="*/ 0 w 215"/>
                <a:gd name="T27" fmla="*/ 0 h 122"/>
                <a:gd name="T28" fmla="*/ 0 w 215"/>
                <a:gd name="T29" fmla="*/ 0 h 122"/>
                <a:gd name="T30" fmla="*/ 0 w 215"/>
                <a:gd name="T31" fmla="*/ 0 h 122"/>
                <a:gd name="T32" fmla="*/ 0 w 215"/>
                <a:gd name="T33" fmla="*/ 0 h 122"/>
                <a:gd name="T34" fmla="*/ 0 w 215"/>
                <a:gd name="T35" fmla="*/ 0 h 122"/>
                <a:gd name="T36" fmla="*/ 0 w 215"/>
                <a:gd name="T37" fmla="*/ 0 h 122"/>
                <a:gd name="T38" fmla="*/ 0 w 215"/>
                <a:gd name="T39" fmla="*/ 0 h 122"/>
                <a:gd name="T40" fmla="*/ 0 w 215"/>
                <a:gd name="T41" fmla="*/ 0 h 122"/>
                <a:gd name="T42" fmla="*/ 0 w 215"/>
                <a:gd name="T43" fmla="*/ 0 h 122"/>
                <a:gd name="T44" fmla="*/ 0 w 215"/>
                <a:gd name="T45" fmla="*/ 0 h 122"/>
                <a:gd name="T46" fmla="*/ 0 w 215"/>
                <a:gd name="T47" fmla="*/ 0 h 122"/>
                <a:gd name="T48" fmla="*/ 0 w 215"/>
                <a:gd name="T49" fmla="*/ 0 h 122"/>
                <a:gd name="T50" fmla="*/ 0 w 215"/>
                <a:gd name="T51" fmla="*/ 0 h 122"/>
                <a:gd name="T52" fmla="*/ 0 w 215"/>
                <a:gd name="T53" fmla="*/ 0 h 122"/>
                <a:gd name="T54" fmla="*/ 0 w 215"/>
                <a:gd name="T55" fmla="*/ 0 h 122"/>
                <a:gd name="T56" fmla="*/ 0 w 215"/>
                <a:gd name="T57" fmla="*/ 0 h 122"/>
                <a:gd name="T58" fmla="*/ 0 w 215"/>
                <a:gd name="T59" fmla="*/ 0 h 122"/>
                <a:gd name="T60" fmla="*/ 0 w 215"/>
                <a:gd name="T61" fmla="*/ 0 h 122"/>
                <a:gd name="T62" fmla="*/ 0 w 215"/>
                <a:gd name="T63" fmla="*/ 0 h 122"/>
                <a:gd name="T64" fmla="*/ 0 w 215"/>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
                <a:gd name="T100" fmla="*/ 0 h 122"/>
                <a:gd name="T101" fmla="*/ 215 w 215"/>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 h="122">
                  <a:moveTo>
                    <a:pt x="37" y="108"/>
                  </a:moveTo>
                  <a:lnTo>
                    <a:pt x="96" y="67"/>
                  </a:lnTo>
                  <a:lnTo>
                    <a:pt x="96" y="108"/>
                  </a:lnTo>
                  <a:lnTo>
                    <a:pt x="114" y="108"/>
                  </a:lnTo>
                  <a:lnTo>
                    <a:pt x="114" y="62"/>
                  </a:lnTo>
                  <a:lnTo>
                    <a:pt x="133" y="79"/>
                  </a:lnTo>
                  <a:lnTo>
                    <a:pt x="200" y="122"/>
                  </a:lnTo>
                  <a:lnTo>
                    <a:pt x="215" y="106"/>
                  </a:lnTo>
                  <a:lnTo>
                    <a:pt x="172" y="89"/>
                  </a:lnTo>
                  <a:lnTo>
                    <a:pt x="133" y="62"/>
                  </a:lnTo>
                  <a:lnTo>
                    <a:pt x="209" y="62"/>
                  </a:lnTo>
                  <a:lnTo>
                    <a:pt x="209" y="46"/>
                  </a:lnTo>
                  <a:lnTo>
                    <a:pt x="114" y="46"/>
                  </a:lnTo>
                  <a:lnTo>
                    <a:pt x="114" y="24"/>
                  </a:lnTo>
                  <a:lnTo>
                    <a:pt x="141" y="18"/>
                  </a:lnTo>
                  <a:lnTo>
                    <a:pt x="167" y="17"/>
                  </a:lnTo>
                  <a:lnTo>
                    <a:pt x="177" y="17"/>
                  </a:lnTo>
                  <a:lnTo>
                    <a:pt x="174" y="10"/>
                  </a:lnTo>
                  <a:lnTo>
                    <a:pt x="163" y="0"/>
                  </a:lnTo>
                  <a:lnTo>
                    <a:pt x="96" y="8"/>
                  </a:lnTo>
                  <a:lnTo>
                    <a:pt x="24" y="11"/>
                  </a:lnTo>
                  <a:lnTo>
                    <a:pt x="36" y="27"/>
                  </a:lnTo>
                  <a:lnTo>
                    <a:pt x="65" y="26"/>
                  </a:lnTo>
                  <a:lnTo>
                    <a:pt x="96" y="24"/>
                  </a:lnTo>
                  <a:lnTo>
                    <a:pt x="98" y="46"/>
                  </a:lnTo>
                  <a:lnTo>
                    <a:pt x="1" y="46"/>
                  </a:lnTo>
                  <a:lnTo>
                    <a:pt x="1" y="62"/>
                  </a:lnTo>
                  <a:lnTo>
                    <a:pt x="85" y="62"/>
                  </a:lnTo>
                  <a:lnTo>
                    <a:pt x="43" y="89"/>
                  </a:lnTo>
                  <a:lnTo>
                    <a:pt x="0" y="103"/>
                  </a:lnTo>
                  <a:lnTo>
                    <a:pt x="16" y="122"/>
                  </a:lnTo>
                  <a:lnTo>
                    <a:pt x="37"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useBgFill="1">
          <p:nvSpPr>
            <p:cNvPr id="4170" name="Freeform 149"/>
            <p:cNvSpPr>
              <a:spLocks/>
            </p:cNvSpPr>
            <p:nvPr/>
          </p:nvSpPr>
          <p:spPr bwMode="auto">
            <a:xfrm>
              <a:off x="4736" y="467"/>
              <a:ext cx="33" cy="6"/>
            </a:xfrm>
            <a:custGeom>
              <a:avLst/>
              <a:gdLst>
                <a:gd name="T0" fmla="*/ 0 w 101"/>
                <a:gd name="T1" fmla="*/ 0 h 18"/>
                <a:gd name="T2" fmla="*/ 0 w 101"/>
                <a:gd name="T3" fmla="*/ 0 h 18"/>
                <a:gd name="T4" fmla="*/ 0 w 101"/>
                <a:gd name="T5" fmla="*/ 0 h 18"/>
                <a:gd name="T6" fmla="*/ 0 w 101"/>
                <a:gd name="T7" fmla="*/ 0 h 18"/>
                <a:gd name="T8" fmla="*/ 0 w 101"/>
                <a:gd name="T9" fmla="*/ 0 h 18"/>
                <a:gd name="T10" fmla="*/ 0 w 101"/>
                <a:gd name="T11" fmla="*/ 0 h 18"/>
                <a:gd name="T12" fmla="*/ 0 60000 65536"/>
                <a:gd name="T13" fmla="*/ 0 60000 65536"/>
                <a:gd name="T14" fmla="*/ 0 60000 65536"/>
                <a:gd name="T15" fmla="*/ 0 60000 65536"/>
                <a:gd name="T16" fmla="*/ 0 60000 65536"/>
                <a:gd name="T17" fmla="*/ 0 60000 65536"/>
                <a:gd name="T18" fmla="*/ 0 w 101"/>
                <a:gd name="T19" fmla="*/ 0 h 18"/>
                <a:gd name="T20" fmla="*/ 101 w 10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01" h="18">
                  <a:moveTo>
                    <a:pt x="0" y="0"/>
                  </a:moveTo>
                  <a:lnTo>
                    <a:pt x="101" y="0"/>
                  </a:lnTo>
                  <a:lnTo>
                    <a:pt x="101" y="18"/>
                  </a:lnTo>
                  <a:lnTo>
                    <a:pt x="0" y="18"/>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useBgFill="1">
          <p:nvSpPr>
            <p:cNvPr id="4171" name="Freeform 150"/>
            <p:cNvSpPr>
              <a:spLocks/>
            </p:cNvSpPr>
            <p:nvPr/>
          </p:nvSpPr>
          <p:spPr bwMode="auto">
            <a:xfrm>
              <a:off x="4736" y="453"/>
              <a:ext cx="33" cy="8"/>
            </a:xfrm>
            <a:custGeom>
              <a:avLst/>
              <a:gdLst>
                <a:gd name="T0" fmla="*/ 0 w 101"/>
                <a:gd name="T1" fmla="*/ 0 h 22"/>
                <a:gd name="T2" fmla="*/ 0 w 101"/>
                <a:gd name="T3" fmla="*/ 0 h 22"/>
                <a:gd name="T4" fmla="*/ 0 w 101"/>
                <a:gd name="T5" fmla="*/ 0 h 22"/>
                <a:gd name="T6" fmla="*/ 0 w 101"/>
                <a:gd name="T7" fmla="*/ 0 h 22"/>
                <a:gd name="T8" fmla="*/ 0 w 101"/>
                <a:gd name="T9" fmla="*/ 0 h 22"/>
                <a:gd name="T10" fmla="*/ 0 w 101"/>
                <a:gd name="T11" fmla="*/ 0 h 22"/>
                <a:gd name="T12" fmla="*/ 0 60000 65536"/>
                <a:gd name="T13" fmla="*/ 0 60000 65536"/>
                <a:gd name="T14" fmla="*/ 0 60000 65536"/>
                <a:gd name="T15" fmla="*/ 0 60000 65536"/>
                <a:gd name="T16" fmla="*/ 0 60000 65536"/>
                <a:gd name="T17" fmla="*/ 0 60000 65536"/>
                <a:gd name="T18" fmla="*/ 0 w 101"/>
                <a:gd name="T19" fmla="*/ 0 h 22"/>
                <a:gd name="T20" fmla="*/ 101 w 10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1" h="22">
                  <a:moveTo>
                    <a:pt x="0" y="0"/>
                  </a:moveTo>
                  <a:lnTo>
                    <a:pt x="101" y="0"/>
                  </a:lnTo>
                  <a:lnTo>
                    <a:pt x="101" y="22"/>
                  </a:lnTo>
                  <a:lnTo>
                    <a:pt x="0" y="22"/>
                  </a:lnTo>
                  <a:lnTo>
                    <a:pt x="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2" name="Freeform 151"/>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w 135"/>
                <a:gd name="T21" fmla="*/ 0 h 100"/>
                <a:gd name="T22" fmla="*/ 0 w 135"/>
                <a:gd name="T23" fmla="*/ 0 h 100"/>
                <a:gd name="T24" fmla="*/ 0 w 135"/>
                <a:gd name="T25" fmla="*/ 0 h 100"/>
                <a:gd name="T26" fmla="*/ 0 w 135"/>
                <a:gd name="T27" fmla="*/ 0 h 100"/>
                <a:gd name="T28" fmla="*/ 0 w 135"/>
                <a:gd name="T29" fmla="*/ 0 h 100"/>
                <a:gd name="T30" fmla="*/ 0 w 135"/>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00"/>
                <a:gd name="T50" fmla="*/ 135 w 135"/>
                <a:gd name="T51" fmla="*/ 100 h 1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00">
                  <a:moveTo>
                    <a:pt x="0" y="0"/>
                  </a:moveTo>
                  <a:lnTo>
                    <a:pt x="0" y="100"/>
                  </a:lnTo>
                  <a:lnTo>
                    <a:pt x="17" y="100"/>
                  </a:lnTo>
                  <a:lnTo>
                    <a:pt x="17" y="93"/>
                  </a:lnTo>
                  <a:lnTo>
                    <a:pt x="118" y="93"/>
                  </a:lnTo>
                  <a:lnTo>
                    <a:pt x="118" y="100"/>
                  </a:lnTo>
                  <a:lnTo>
                    <a:pt x="135" y="100"/>
                  </a:lnTo>
                  <a:lnTo>
                    <a:pt x="135" y="0"/>
                  </a:lnTo>
                  <a:lnTo>
                    <a:pt x="135" y="100"/>
                  </a:lnTo>
                  <a:lnTo>
                    <a:pt x="118" y="100"/>
                  </a:lnTo>
                  <a:lnTo>
                    <a:pt x="118" y="93"/>
                  </a:lnTo>
                  <a:lnTo>
                    <a:pt x="17" y="93"/>
                  </a:lnTo>
                  <a:lnTo>
                    <a:pt x="17" y="100"/>
                  </a:lnTo>
                  <a:lnTo>
                    <a:pt x="0" y="10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100" name="Picture 152" descr="AP-logo4C"/>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5525" y="6376988"/>
            <a:ext cx="16922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09DF-D7F1-DA4E-95D6-BE8C1F247F27}"/>
              </a:ext>
            </a:extLst>
          </p:cNvPr>
          <p:cNvSpPr>
            <a:spLocks noGrp="1"/>
          </p:cNvSpPr>
          <p:nvPr>
            <p:ph type="title"/>
          </p:nvPr>
        </p:nvSpPr>
        <p:spPr>
          <a:xfrm>
            <a:off x="304800" y="76200"/>
            <a:ext cx="8534400" cy="923330"/>
          </a:xfrm>
        </p:spPr>
        <p:txBody>
          <a:bodyPr/>
          <a:lstStyle/>
          <a:p>
            <a:r>
              <a:rPr lang="en-US" dirty="0"/>
              <a:t>Mathematical expression of a </a:t>
            </a:r>
            <a:r>
              <a:rPr lang="en-US" dirty="0" err="1"/>
              <a:t>sinuisoidal</a:t>
            </a:r>
            <a:r>
              <a:rPr lang="en-US" dirty="0"/>
              <a:t> transverse wave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554A9-A6EC-A046-B8CF-CC893897A692}"/>
                  </a:ext>
                </a:extLst>
              </p:cNvPr>
              <p:cNvSpPr>
                <a:spLocks noGrp="1"/>
              </p:cNvSpPr>
              <p:nvPr>
                <p:ph idx="1"/>
              </p:nvPr>
            </p:nvSpPr>
            <p:spPr>
              <a:xfrm>
                <a:off x="457200" y="1128739"/>
                <a:ext cx="8610600" cy="5521512"/>
              </a:xfrm>
            </p:spPr>
            <p:txBody>
              <a:bodyPr/>
              <a:lstStyle/>
              <a:p>
                <a:r>
                  <a:rPr lang="en-US" sz="2800" dirty="0"/>
                  <a:t>The following two expressions describes two </a:t>
                </a:r>
                <a:r>
                  <a:rPr lang="en-US" sz="2800" b="0" dirty="0" err="1"/>
                  <a:t>sinuisoidal</a:t>
                </a:r>
                <a:r>
                  <a:rPr lang="en-US" sz="2800" b="0" dirty="0"/>
                  <a:t> transverse waves</a:t>
                </a:r>
              </a:p>
              <a:p>
                <a:r>
                  <a:rPr lang="en-US" sz="2800" b="0" dirty="0"/>
                  <a:t>“Sinusoidal” means the oscillation/periodic pattern is described by sine or cosine function.</a:t>
                </a:r>
              </a:p>
              <a:p>
                <a:r>
                  <a:rPr lang="en-US" sz="2800" b="0" dirty="0"/>
                  <a:t> </a:t>
                </a: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𝑦</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𝐴</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r>
                          <a:rPr lang="en-US" sz="2800" b="0" i="1" smtClean="0">
                            <a:latin typeface="Cambria Math" panose="02040503050406030204" pitchFamily="18" charset="0"/>
                          </a:rPr>
                          <m:t>(</m:t>
                        </m:r>
                        <m:r>
                          <a:rPr lang="en-US" sz="2800" b="0" i="1" smtClean="0">
                            <a:latin typeface="Cambria Math" panose="02040503050406030204" pitchFamily="18" charset="0"/>
                          </a:rPr>
                          <m:t>𝑘𝑥</m:t>
                        </m:r>
                        <m:r>
                          <a:rPr lang="en-US" sz="2800" b="0" i="1" smtClean="0">
                            <a:latin typeface="Cambria Math" panose="02040503050406030204" pitchFamily="18" charset="0"/>
                          </a:rPr>
                          <m:t>−</m:t>
                        </m:r>
                        <m:r>
                          <a:rPr lang="en-US" sz="2800" b="0" i="1" smtClean="0">
                            <a:latin typeface="Cambria Math" panose="02040503050406030204" pitchFamily="18" charset="0"/>
                          </a:rPr>
                          <m:t>𝜔</m:t>
                        </m:r>
                        <m:r>
                          <a:rPr lang="en-US" sz="2800" b="0" i="1" smtClean="0">
                            <a:latin typeface="Cambria Math" panose="02040503050406030204" pitchFamily="18" charset="0"/>
                          </a:rPr>
                          <m:t>𝑡</m:t>
                        </m:r>
                        <m:r>
                          <a:rPr lang="en-US" sz="2800" b="0" i="1" smtClean="0">
                            <a:latin typeface="Cambria Math" panose="02040503050406030204" pitchFamily="18" charset="0"/>
                          </a:rPr>
                          <m:t>)</m:t>
                        </m:r>
                      </m:e>
                    </m:func>
                  </m:oMath>
                </a14:m>
                <a:r>
                  <a:rPr lang="en-US" sz="2800" dirty="0"/>
                  <a:t>  (travel to positive x direction)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𝜆</m:t>
                    </m:r>
                  </m:oMath>
                </a14:m>
                <a:r>
                  <a:rPr lang="en-US" sz="2800" dirty="0"/>
                  <a:t>,  </a:t>
                </a:r>
                <a14:m>
                  <m:oMath xmlns:m="http://schemas.openxmlformats.org/officeDocument/2006/math">
                    <m:r>
                      <a:rPr lang="en-US" sz="2800" b="0" i="1" smtClean="0">
                        <a:latin typeface="Cambria Math" panose="02040503050406030204" pitchFamily="18" charset="0"/>
                      </a:rPr>
                      <m:t>𝜔</m:t>
                    </m:r>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𝑓</m:t>
                    </m:r>
                  </m:oMath>
                </a14:m>
                <a:r>
                  <a:rPr lang="en-US" sz="2800" dirty="0"/>
                  <a:t>, k is wave number and </a:t>
                </a:r>
                <a14:m>
                  <m:oMath xmlns:m="http://schemas.openxmlformats.org/officeDocument/2006/math">
                    <m:r>
                      <a:rPr lang="en-US" sz="2800" b="0" i="1" smtClean="0">
                        <a:latin typeface="Cambria Math" panose="02040503050406030204" pitchFamily="18" charset="0"/>
                      </a:rPr>
                      <m:t>𝜔</m:t>
                    </m:r>
                  </m:oMath>
                </a14:m>
                <a:r>
                  <a:rPr lang="en-US" sz="2800" dirty="0"/>
                  <a:t> is angular frequency</a:t>
                </a:r>
              </a:p>
              <a:p>
                <a14:m>
                  <m:oMath xmlns:m="http://schemas.openxmlformats.org/officeDocument/2006/math">
                    <m:r>
                      <a:rPr lang="en-US" sz="2800" i="1">
                        <a:latin typeface="Cambria Math" panose="02040503050406030204" pitchFamily="18" charset="0"/>
                      </a:rPr>
                      <m:t>𝑦</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𝐴</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cos</m:t>
                        </m:r>
                      </m:fName>
                      <m:e>
                        <m:r>
                          <a:rPr lang="en-US" sz="2800" b="0" i="1" smtClean="0">
                            <a:latin typeface="Cambria Math" panose="02040503050406030204" pitchFamily="18" charset="0"/>
                          </a:rPr>
                          <m:t>(</m:t>
                        </m:r>
                        <m:r>
                          <a:rPr lang="en-US" sz="2800" i="1">
                            <a:latin typeface="Cambria Math" panose="02040503050406030204" pitchFamily="18" charset="0"/>
                          </a:rPr>
                          <m:t>𝑘𝑥</m:t>
                        </m:r>
                        <m:r>
                          <a:rPr lang="en-US" sz="2800" i="1">
                            <a:latin typeface="Cambria Math" panose="02040503050406030204" pitchFamily="18" charset="0"/>
                          </a:rPr>
                          <m:t>+</m:t>
                        </m:r>
                        <m:r>
                          <a:rPr lang="en-US" sz="2800" i="1">
                            <a:latin typeface="Cambria Math" panose="02040503050406030204" pitchFamily="18" charset="0"/>
                          </a:rPr>
                          <m:t>𝜔</m:t>
                        </m:r>
                        <m:r>
                          <a:rPr lang="en-US" sz="2800" i="1">
                            <a:latin typeface="Cambria Math" panose="02040503050406030204" pitchFamily="18" charset="0"/>
                          </a:rPr>
                          <m:t>𝑡</m:t>
                        </m:r>
                        <m:r>
                          <a:rPr lang="en-US" sz="2800" b="0" i="1" smtClean="0">
                            <a:latin typeface="Cambria Math" panose="02040503050406030204" pitchFamily="18" charset="0"/>
                          </a:rPr>
                          <m:t>)</m:t>
                        </m:r>
                      </m:e>
                    </m:func>
                  </m:oMath>
                </a14:m>
                <a:r>
                  <a:rPr lang="en-US" sz="2800" dirty="0"/>
                  <a:t> (travel to negative x direction)</a:t>
                </a:r>
              </a:p>
              <a:p>
                <a:endParaRPr lang="en-US" sz="2800" dirty="0"/>
              </a:p>
            </p:txBody>
          </p:sp>
        </mc:Choice>
        <mc:Fallback xmlns="">
          <p:sp>
            <p:nvSpPr>
              <p:cNvPr id="3" name="Content Placeholder 2">
                <a:extLst>
                  <a:ext uri="{FF2B5EF4-FFF2-40B4-BE49-F238E27FC236}">
                    <a16:creationId xmlns:a16="http://schemas.microsoft.com/office/drawing/2014/main" id="{7BB554A9-A6EC-A046-B8CF-CC893897A692}"/>
                  </a:ext>
                </a:extLst>
              </p:cNvPr>
              <p:cNvSpPr>
                <a:spLocks noGrp="1" noRot="1" noChangeAspect="1" noMove="1" noResize="1" noEditPoints="1" noAdjustHandles="1" noChangeArrowheads="1" noChangeShapeType="1" noTextEdit="1"/>
              </p:cNvSpPr>
              <p:nvPr>
                <p:ph idx="1"/>
              </p:nvPr>
            </p:nvSpPr>
            <p:spPr>
              <a:xfrm>
                <a:off x="457200" y="1128739"/>
                <a:ext cx="8610600" cy="5521512"/>
              </a:xfrm>
              <a:blipFill>
                <a:blip r:embed="rId2"/>
                <a:stretch>
                  <a:fillRect l="-1622" t="-1147" r="-147"/>
                </a:stretch>
              </a:blipFill>
            </p:spPr>
            <p:txBody>
              <a:bodyPr/>
              <a:lstStyle/>
              <a:p>
                <a:r>
                  <a:rPr lang="en-US">
                    <a:noFill/>
                  </a:rPr>
                  <a:t> </a:t>
                </a:r>
              </a:p>
            </p:txBody>
          </p:sp>
        </mc:Fallback>
      </mc:AlternateContent>
    </p:spTree>
    <p:extLst>
      <p:ext uri="{BB962C8B-B14F-4D97-AF65-F5344CB8AC3E}">
        <p14:creationId xmlns:p14="http://schemas.microsoft.com/office/powerpoint/2010/main" val="230819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endParaRPr lang="x-none" altLang="x-none">
              <a:ea typeface="ＭＳ Ｐゴシック" charset="-128"/>
            </a:endParaRPr>
          </a:p>
        </p:txBody>
      </p:sp>
      <mc:AlternateContent xmlns:mc="http://schemas.openxmlformats.org/markup-compatibility/2006" xmlns:a14="http://schemas.microsoft.com/office/drawing/2010/main">
        <mc:Choice Requires="a14">
          <p:sp>
            <p:nvSpPr>
              <p:cNvPr id="25602" name="Content Placeholder 2"/>
              <p:cNvSpPr>
                <a:spLocks noGrp="1"/>
              </p:cNvSpPr>
              <p:nvPr>
                <p:ph idx="1"/>
              </p:nvPr>
            </p:nvSpPr>
            <p:spPr>
              <a:xfrm>
                <a:off x="228600" y="685800"/>
                <a:ext cx="8610600" cy="4888582"/>
              </a:xfrm>
            </p:spPr>
            <p:txBody>
              <a:bodyPr/>
              <a:lstStyle/>
              <a:p>
                <a:pPr marL="457200" indent="-457200">
                  <a:buFontTx/>
                  <a:buChar char="•"/>
                </a:pPr>
                <a:r>
                  <a:rPr lang="en-US" altLang="x-none" sz="2800" dirty="0">
                    <a:ea typeface="ＭＳ Ｐゴシック" charset="-128"/>
                  </a:rPr>
                  <a:t>Cos(</a:t>
                </a:r>
                <a:r>
                  <a:rPr lang="en-US" altLang="x-none" sz="2800" dirty="0" err="1">
                    <a:ea typeface="ＭＳ Ｐゴシック" charset="-128"/>
                  </a:rPr>
                  <a:t>kx</a:t>
                </a:r>
                <a:r>
                  <a:rPr lang="en-US" altLang="x-none" sz="2800" dirty="0">
                    <a:ea typeface="ＭＳ Ｐゴシック" charset="-128"/>
                  </a:rPr>
                  <a:t>) is a stationary cosine pattern in space</a:t>
                </a:r>
              </a:p>
              <a:p>
                <a:pPr marL="457200" indent="-457200">
                  <a:buFontTx/>
                  <a:buChar char="•"/>
                </a:pPr>
                <a14:m>
                  <m:oMath xmlns:m="http://schemas.openxmlformats.org/officeDocument/2006/math">
                    <m:r>
                      <m:rPr>
                        <m:sty m:val="p"/>
                      </m:rPr>
                      <a:rPr lang="en-US" altLang="x-none" sz="2800" b="0" i="0" smtClean="0">
                        <a:latin typeface="Cambria Math" panose="02040503050406030204" pitchFamily="18" charset="0"/>
                        <a:ea typeface="ＭＳ Ｐゴシック" charset="-128"/>
                      </a:rPr>
                      <m:t>cos</m:t>
                    </m:r>
                    <m:r>
                      <a:rPr lang="en-US" altLang="x-none" sz="2800" b="0" i="0" smtClean="0">
                        <a:latin typeface="Cambria Math" panose="02040503050406030204" pitchFamily="18" charset="0"/>
                        <a:ea typeface="ＭＳ Ｐゴシック" charset="-128"/>
                      </a:rPr>
                      <m:t>(</m:t>
                    </m:r>
                    <m:r>
                      <m:rPr>
                        <m:sty m:val="p"/>
                      </m:rPr>
                      <a:rPr lang="en-US" altLang="x-none" sz="2800" b="0" i="0" smtClean="0">
                        <a:latin typeface="Cambria Math" panose="02040503050406030204" pitchFamily="18" charset="0"/>
                        <a:ea typeface="ＭＳ Ｐゴシック" charset="-128"/>
                      </a:rPr>
                      <m:t>k</m:t>
                    </m:r>
                    <m:d>
                      <m:dPr>
                        <m:ctrlPr>
                          <a:rPr lang="en-US" altLang="x-none" sz="2800" b="0" i="1" smtClean="0">
                            <a:latin typeface="Cambria Math" panose="02040503050406030204" pitchFamily="18" charset="0"/>
                            <a:ea typeface="ＭＳ Ｐゴシック" charset="-128"/>
                          </a:rPr>
                        </m:ctrlPr>
                      </m:dPr>
                      <m:e>
                        <m:r>
                          <m:rPr>
                            <m:sty m:val="p"/>
                          </m:rPr>
                          <a:rPr lang="en-US" altLang="x-none" sz="2800" b="0" i="0" smtClean="0">
                            <a:latin typeface="Cambria Math" panose="02040503050406030204" pitchFamily="18" charset="0"/>
                            <a:ea typeface="ＭＳ Ｐゴシック" charset="-128"/>
                          </a:rPr>
                          <m:t>x</m:t>
                        </m:r>
                        <m:r>
                          <a:rPr lang="en-US" altLang="x-none" sz="2800" b="0" i="0" smtClean="0">
                            <a:latin typeface="Cambria Math" panose="02040503050406030204" pitchFamily="18" charset="0"/>
                            <a:ea typeface="ＭＳ Ｐゴシック" charset="-128"/>
                          </a:rPr>
                          <m:t>−</m:t>
                        </m:r>
                        <m:f>
                          <m:fPr>
                            <m:ctrlPr>
                              <a:rPr lang="en-US" altLang="x-none" sz="2800" b="0" i="1" smtClean="0">
                                <a:latin typeface="Cambria Math" panose="02040503050406030204" pitchFamily="18" charset="0"/>
                                <a:ea typeface="ＭＳ Ｐゴシック" charset="-128"/>
                              </a:rPr>
                            </m:ctrlPr>
                          </m:fPr>
                          <m:num>
                            <m:r>
                              <a:rPr lang="en-US" altLang="x-none" sz="2800" b="0" i="1" smtClean="0">
                                <a:latin typeface="Cambria Math" panose="02040503050406030204" pitchFamily="18" charset="0"/>
                                <a:ea typeface="ＭＳ Ｐゴシック" charset="-128"/>
                              </a:rPr>
                              <m:t>𝜔</m:t>
                            </m:r>
                          </m:num>
                          <m:den>
                            <m:r>
                              <a:rPr lang="en-US" altLang="x-none" sz="2800" b="0" i="1" smtClean="0">
                                <a:latin typeface="Cambria Math" panose="02040503050406030204" pitchFamily="18" charset="0"/>
                                <a:ea typeface="ＭＳ Ｐゴシック" charset="-128"/>
                              </a:rPr>
                              <m:t>𝑘</m:t>
                            </m:r>
                          </m:den>
                        </m:f>
                        <m:r>
                          <a:rPr lang="en-US" altLang="x-none" sz="2800" b="0" i="1" smtClean="0">
                            <a:latin typeface="Cambria Math" panose="02040503050406030204" pitchFamily="18" charset="0"/>
                            <a:ea typeface="ＭＳ Ｐゴシック" charset="-128"/>
                          </a:rPr>
                          <m:t>𝑡</m:t>
                        </m:r>
                      </m:e>
                    </m:d>
                    <m:r>
                      <a:rPr lang="en-US" altLang="x-none" sz="2800" b="0" i="1" smtClean="0">
                        <a:latin typeface="Cambria Math" panose="02040503050406030204" pitchFamily="18" charset="0"/>
                        <a:ea typeface="ＭＳ Ｐゴシック" charset="-128"/>
                      </a:rPr>
                      <m:t>)</m:t>
                    </m:r>
                  </m:oMath>
                </a14:m>
                <a:r>
                  <a:rPr lang="en-US" altLang="x-none" sz="2800" dirty="0">
                    <a:ea typeface="ＭＳ Ｐゴシック" charset="-128"/>
                  </a:rPr>
                  <a:t> then it is a moving cosine pattern with velocity </a:t>
                </a:r>
                <a14:m>
                  <m:oMath xmlns:m="http://schemas.openxmlformats.org/officeDocument/2006/math">
                    <m:r>
                      <a:rPr lang="en-US" altLang="x-none" sz="2800" b="0" i="1" smtClean="0">
                        <a:latin typeface="Cambria Math" panose="02040503050406030204" pitchFamily="18" charset="0"/>
                        <a:ea typeface="ＭＳ Ｐゴシック" charset="-128"/>
                      </a:rPr>
                      <m:t>𝑣</m:t>
                    </m:r>
                    <m:r>
                      <a:rPr lang="en-US" altLang="x-none" sz="2800" b="0" i="1" smtClean="0">
                        <a:latin typeface="Cambria Math" panose="02040503050406030204" pitchFamily="18" charset="0"/>
                        <a:ea typeface="ＭＳ Ｐゴシック" charset="-128"/>
                      </a:rPr>
                      <m:t>=</m:t>
                    </m:r>
                    <m:f>
                      <m:fPr>
                        <m:ctrlPr>
                          <a:rPr lang="en-US" altLang="x-none" sz="2800" b="0" i="1" smtClean="0">
                            <a:latin typeface="Cambria Math" panose="02040503050406030204" pitchFamily="18" charset="0"/>
                            <a:ea typeface="ＭＳ Ｐゴシック" charset="-128"/>
                          </a:rPr>
                        </m:ctrlPr>
                      </m:fPr>
                      <m:num>
                        <m:r>
                          <a:rPr lang="en-US" altLang="x-none" sz="2800" b="0" i="1" smtClean="0">
                            <a:latin typeface="Cambria Math" panose="02040503050406030204" pitchFamily="18" charset="0"/>
                            <a:ea typeface="ＭＳ Ｐゴシック" charset="-128"/>
                          </a:rPr>
                          <m:t>𝜔</m:t>
                        </m:r>
                      </m:num>
                      <m:den>
                        <m:r>
                          <a:rPr lang="en-US" altLang="x-none" sz="2800" b="0" i="1" smtClean="0">
                            <a:latin typeface="Cambria Math" panose="02040503050406030204" pitchFamily="18" charset="0"/>
                            <a:ea typeface="ＭＳ Ｐゴシック" charset="-128"/>
                          </a:rPr>
                          <m:t>𝑘</m:t>
                        </m:r>
                      </m:den>
                    </m:f>
                  </m:oMath>
                </a14:m>
                <a:endParaRPr lang="en-US" altLang="x-none" sz="2800" dirty="0">
                  <a:ea typeface="ＭＳ Ｐゴシック" charset="-128"/>
                </a:endParaRPr>
              </a:p>
              <a:p>
                <a:pPr marL="457200" indent="-457200">
                  <a:buFontTx/>
                  <a:buChar char="•"/>
                </a:pPr>
                <a:r>
                  <a:rPr lang="en-US" altLang="x-none" sz="2800" dirty="0">
                    <a:ea typeface="ＭＳ Ｐゴシック" charset="-128"/>
                  </a:rPr>
                  <a:t>After time t, the whole pattern shifted by a distance of </a:t>
                </a:r>
                <a:r>
                  <a:rPr lang="en-US" altLang="x-none" sz="2800" dirty="0" err="1">
                    <a:ea typeface="ＭＳ Ｐゴシック" charset="-128"/>
                  </a:rPr>
                  <a:t>vt</a:t>
                </a:r>
                <a:r>
                  <a:rPr lang="en-US" altLang="x-none" sz="2800" dirty="0">
                    <a:ea typeface="ＭＳ Ｐゴシック" charset="-128"/>
                  </a:rPr>
                  <a:t>= </a:t>
                </a:r>
                <a14:m>
                  <m:oMath xmlns:m="http://schemas.openxmlformats.org/officeDocument/2006/math">
                    <m:f>
                      <m:fPr>
                        <m:ctrlPr>
                          <a:rPr lang="en-US" altLang="x-none" sz="2800" i="1">
                            <a:latin typeface="Cambria Math" panose="02040503050406030204" pitchFamily="18" charset="0"/>
                            <a:ea typeface="ＭＳ Ｐゴシック" charset="-128"/>
                          </a:rPr>
                        </m:ctrlPr>
                      </m:fPr>
                      <m:num>
                        <m:r>
                          <a:rPr lang="en-US" altLang="x-none" sz="2800" i="1">
                            <a:latin typeface="Cambria Math" panose="02040503050406030204" pitchFamily="18" charset="0"/>
                            <a:ea typeface="ＭＳ Ｐゴシック" charset="-128"/>
                          </a:rPr>
                          <m:t>𝜔</m:t>
                        </m:r>
                      </m:num>
                      <m:den>
                        <m:r>
                          <a:rPr lang="en-US" altLang="x-none" sz="2800" i="1">
                            <a:latin typeface="Cambria Math" panose="02040503050406030204" pitchFamily="18" charset="0"/>
                            <a:ea typeface="ＭＳ Ｐゴシック" charset="-128"/>
                          </a:rPr>
                          <m:t>𝑘</m:t>
                        </m:r>
                      </m:den>
                    </m:f>
                    <m:r>
                      <a:rPr lang="en-US" altLang="x-none" sz="2800" b="0" i="1" smtClean="0">
                        <a:latin typeface="Cambria Math" panose="02040503050406030204" pitchFamily="18" charset="0"/>
                        <a:ea typeface="ＭＳ Ｐゴシック" charset="-128"/>
                      </a:rPr>
                      <m:t>𝑡</m:t>
                    </m:r>
                  </m:oMath>
                </a14:m>
                <a:endParaRPr lang="en-US" altLang="x-none" sz="2800" dirty="0">
                  <a:ea typeface="ＭＳ Ｐゴシック" charset="-128"/>
                </a:endParaRPr>
              </a:p>
              <a:p>
                <a:pPr marL="457200" indent="-457200">
                  <a:buFontTx/>
                  <a:buChar char="•"/>
                </a:pPr>
                <a:r>
                  <a:rPr lang="en-US" altLang="x-none" sz="2800" dirty="0">
                    <a:ea typeface="ＭＳ Ｐゴシック" charset="-128"/>
                  </a:rPr>
                  <a:t>Distance shifted/time=velocity=</a:t>
                </a:r>
                <a:r>
                  <a:rPr lang="en-US" altLang="x-none" sz="2800" dirty="0" err="1">
                    <a:ea typeface="ＭＳ Ｐゴシック" charset="-128"/>
                  </a:rPr>
                  <a:t>vt</a:t>
                </a:r>
                <a:r>
                  <a:rPr lang="en-US" altLang="x-none" sz="2800" dirty="0">
                    <a:ea typeface="ＭＳ Ｐゴシック" charset="-128"/>
                  </a:rPr>
                  <a:t>/t=v</a:t>
                </a:r>
              </a:p>
              <a:p>
                <a:pPr marL="457200" indent="-457200">
                  <a:buFontTx/>
                  <a:buChar char="•"/>
                </a:pPr>
                <a:r>
                  <a:rPr lang="en-US" altLang="x-none" sz="2800" dirty="0">
                    <a:ea typeface="ＭＳ Ｐゴシック" charset="-128"/>
                  </a:rPr>
                  <a:t>It describes a wave move forward with speed v</a:t>
                </a:r>
              </a:p>
            </p:txBody>
          </p:sp>
        </mc:Choice>
        <mc:Fallback xmlns="">
          <p:sp>
            <p:nvSpPr>
              <p:cNvPr id="25602" name="Content Placeholder 2"/>
              <p:cNvSpPr>
                <a:spLocks noGrp="1" noRot="1" noChangeAspect="1" noMove="1" noResize="1" noEditPoints="1" noAdjustHandles="1" noChangeArrowheads="1" noChangeShapeType="1" noTextEdit="1"/>
              </p:cNvSpPr>
              <p:nvPr>
                <p:ph idx="1"/>
              </p:nvPr>
            </p:nvSpPr>
            <p:spPr>
              <a:xfrm>
                <a:off x="228600" y="685800"/>
                <a:ext cx="8610600" cy="4888582"/>
              </a:xfrm>
              <a:blipFill>
                <a:blip r:embed="rId2"/>
                <a:stretch>
                  <a:fillRect l="-1178" t="-1295" b="-2332"/>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304800" y="76200"/>
            <a:ext cx="8839200" cy="503238"/>
          </a:xfrm>
        </p:spPr>
        <p:txBody>
          <a:bodyPr/>
          <a:lstStyle/>
          <a:p>
            <a:pPr marL="292100" indent="-292100"/>
            <a:r>
              <a:rPr lang="en-US" altLang="x-none">
                <a:ea typeface="新細明體" charset="-120"/>
              </a:rPr>
              <a:t>Periodic longitudinal waves </a:t>
            </a:r>
          </a:p>
        </p:txBody>
      </p:sp>
      <p:sp>
        <p:nvSpPr>
          <p:cNvPr id="19458" name="Rectangle 3"/>
          <p:cNvSpPr>
            <a:spLocks noGrp="1" noChangeArrowheads="1"/>
          </p:cNvSpPr>
          <p:nvPr>
            <p:ph type="body" idx="1"/>
          </p:nvPr>
        </p:nvSpPr>
        <p:spPr>
          <a:xfrm>
            <a:off x="-1" y="914400"/>
            <a:ext cx="5854777" cy="2908489"/>
          </a:xfrm>
        </p:spPr>
        <p:txBody>
          <a:bodyPr/>
          <a:lstStyle/>
          <a:p>
            <a:pPr lvl="1">
              <a:lnSpc>
                <a:spcPct val="90000"/>
              </a:lnSpc>
            </a:pPr>
            <a:r>
              <a:rPr lang="en-US" altLang="x-none" sz="2000" dirty="0">
                <a:ea typeface="新細明體" charset="-120"/>
              </a:rPr>
              <a:t>For the longitudinal waves shown here, the particles oscillate back and forth along the same direction that the </a:t>
            </a:r>
            <a:r>
              <a:rPr lang="en-US" altLang="x-none" sz="2000" dirty="0">
                <a:ea typeface="新細明體" charset="-120"/>
                <a:hlinkClick r:id="rId3"/>
              </a:rPr>
              <a:t>wave</a:t>
            </a:r>
            <a:r>
              <a:rPr lang="en-US" altLang="x-none" sz="2000" dirty="0">
                <a:ea typeface="新細明體" charset="-120"/>
              </a:rPr>
              <a:t> moves.</a:t>
            </a:r>
          </a:p>
          <a:p>
            <a:pPr lvl="1">
              <a:lnSpc>
                <a:spcPct val="90000"/>
              </a:lnSpc>
            </a:pPr>
            <a:r>
              <a:rPr lang="en-US" altLang="x-none" sz="2000" dirty="0">
                <a:ea typeface="新細明體" charset="-120"/>
              </a:rPr>
              <a:t>Gas can be compressed, when molecules move together</a:t>
            </a:r>
          </a:p>
          <a:p>
            <a:pPr lvl="1">
              <a:lnSpc>
                <a:spcPct val="90000"/>
              </a:lnSpc>
            </a:pPr>
            <a:r>
              <a:rPr lang="en-US" altLang="x-none" sz="2000" dirty="0">
                <a:ea typeface="新細明體" charset="-120"/>
              </a:rPr>
              <a:t>Gas is </a:t>
            </a:r>
            <a:r>
              <a:rPr lang="en-US" altLang="x-none" sz="2000" dirty="0" err="1">
                <a:ea typeface="新細明體" charset="-120"/>
              </a:rPr>
              <a:t>rarefracted</a:t>
            </a:r>
            <a:r>
              <a:rPr lang="en-US" altLang="x-none" sz="2000" dirty="0">
                <a:ea typeface="新細明體" charset="-120"/>
              </a:rPr>
              <a:t> when molecules move apart</a:t>
            </a:r>
          </a:p>
          <a:p>
            <a:pPr lvl="1">
              <a:lnSpc>
                <a:spcPct val="90000"/>
              </a:lnSpc>
            </a:pPr>
            <a:r>
              <a:rPr lang="en-US" altLang="x-none" sz="2000" dirty="0">
                <a:ea typeface="新細明體" charset="-120"/>
              </a:rPr>
              <a:t>The wave pattern is a pattern of </a:t>
            </a:r>
            <a:r>
              <a:rPr lang="en-US" altLang="x-none" sz="2000" dirty="0" err="1">
                <a:ea typeface="新細明體" charset="-120"/>
              </a:rPr>
              <a:t>rarefraction</a:t>
            </a:r>
            <a:r>
              <a:rPr lang="en-US" altLang="x-none" sz="2000" dirty="0">
                <a:ea typeface="新細明體" charset="-120"/>
              </a:rPr>
              <a:t> and </a:t>
            </a:r>
            <a:r>
              <a:rPr lang="en-US" altLang="x-none" sz="2000" dirty="0" err="1">
                <a:ea typeface="新細明體" charset="-120"/>
              </a:rPr>
              <a:t>compresion</a:t>
            </a:r>
            <a:endParaRPr lang="en-US" altLang="x-none" sz="2000" dirty="0">
              <a:ea typeface="新細明體" charset="-120"/>
            </a:endParaRPr>
          </a:p>
        </p:txBody>
      </p:sp>
      <p:pic>
        <p:nvPicPr>
          <p:cNvPr id="19459" name="Picture 4" descr="15_Figure07-I"/>
          <p:cNvPicPr>
            <a:picLocks noChangeAspect="1" noChangeArrowheads="1"/>
          </p:cNvPicPr>
          <p:nvPr/>
        </p:nvPicPr>
        <p:blipFill>
          <a:blip r:embed="rId4">
            <a:extLst>
              <a:ext uri="{28A0092B-C50C-407E-A947-70E740481C1C}">
                <a14:useLocalDpi xmlns:a14="http://schemas.microsoft.com/office/drawing/2010/main" val="0"/>
              </a:ext>
            </a:extLst>
          </a:blip>
          <a:srcRect b="2777"/>
          <a:stretch>
            <a:fillRect/>
          </a:stretch>
        </p:blipFill>
        <p:spPr bwMode="auto">
          <a:xfrm>
            <a:off x="5854776" y="228600"/>
            <a:ext cx="3136824" cy="619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descr="15_06_Figure"/>
          <p:cNvPicPr>
            <a:picLocks noChangeAspect="1" noChangeArrowheads="1"/>
          </p:cNvPicPr>
          <p:nvPr/>
        </p:nvPicPr>
        <p:blipFill>
          <a:blip r:embed="rId5">
            <a:extLst>
              <a:ext uri="{28A0092B-C50C-407E-A947-70E740481C1C}">
                <a14:useLocalDpi xmlns:a14="http://schemas.microsoft.com/office/drawing/2010/main" val="0"/>
              </a:ext>
            </a:extLst>
          </a:blip>
          <a:srcRect b="4597"/>
          <a:stretch>
            <a:fillRect/>
          </a:stretch>
        </p:blipFill>
        <p:spPr bwMode="auto">
          <a:xfrm>
            <a:off x="147497" y="4001123"/>
            <a:ext cx="5559781" cy="229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304800" y="76200"/>
            <a:ext cx="8534400" cy="515938"/>
          </a:xfrm>
        </p:spPr>
        <p:txBody>
          <a:bodyPr/>
          <a:lstStyle/>
          <a:p>
            <a:r>
              <a:rPr lang="en-US" altLang="x-none">
                <a:ea typeface="ＭＳ Ｐゴシック" charset="-128"/>
              </a:rPr>
              <a:t>Explanation of longitudinal wave motion</a:t>
            </a:r>
          </a:p>
        </p:txBody>
      </p:sp>
      <p:sp>
        <p:nvSpPr>
          <p:cNvPr id="15362" name="Content Placeholder 2"/>
          <p:cNvSpPr>
            <a:spLocks noGrp="1"/>
          </p:cNvSpPr>
          <p:nvPr>
            <p:ph idx="1"/>
          </p:nvPr>
        </p:nvSpPr>
        <p:spPr>
          <a:xfrm>
            <a:off x="228600" y="685800"/>
            <a:ext cx="5181600" cy="3770313"/>
          </a:xfrm>
        </p:spPr>
        <p:txBody>
          <a:bodyPr/>
          <a:lstStyle/>
          <a:p>
            <a:r>
              <a:rPr lang="en-US" altLang="x-none" sz="2000">
                <a:ea typeface="ＭＳ Ｐゴシック" charset="-128"/>
              </a:rPr>
              <a:t>Consider A and B atoms in a rod. They are linked together by bonding</a:t>
            </a:r>
          </a:p>
          <a:p>
            <a:r>
              <a:rPr lang="en-US" altLang="x-none" sz="2000">
                <a:ea typeface="ＭＳ Ｐゴシック" charset="-128"/>
              </a:rPr>
              <a:t>A moves left and right in oscillatory motion, x is changing, average x is fixed. On average A atom does not move</a:t>
            </a:r>
          </a:p>
          <a:p>
            <a:r>
              <a:rPr lang="en-US" altLang="x-none" sz="2000">
                <a:ea typeface="ＭＳ Ｐゴシック" charset="-128"/>
              </a:rPr>
              <a:t>A exerts a force on B as they are bonded, so B is moved by A through this force</a:t>
            </a:r>
          </a:p>
          <a:p>
            <a:r>
              <a:rPr lang="en-US" altLang="x-none" sz="2000">
                <a:ea typeface="ＭＳ Ｐゴシック" charset="-128"/>
              </a:rPr>
              <a:t>B also moves left and right in an oscillatory motion, but with a delay from A, Average position is fixed</a:t>
            </a:r>
          </a:p>
        </p:txBody>
      </p:sp>
      <p:sp>
        <p:nvSpPr>
          <p:cNvPr id="15363" name="Oval 3"/>
          <p:cNvSpPr>
            <a:spLocks noChangeArrowheads="1"/>
          </p:cNvSpPr>
          <p:nvPr/>
        </p:nvSpPr>
        <p:spPr bwMode="auto">
          <a:xfrm>
            <a:off x="5943600" y="22098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sp>
        <p:nvSpPr>
          <p:cNvPr id="15364" name="Oval 5"/>
          <p:cNvSpPr>
            <a:spLocks noChangeArrowheads="1"/>
          </p:cNvSpPr>
          <p:nvPr/>
        </p:nvSpPr>
        <p:spPr bwMode="auto">
          <a:xfrm>
            <a:off x="7086600" y="22098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cxnSp>
        <p:nvCxnSpPr>
          <p:cNvPr id="15365" name="Straight Connector 8"/>
          <p:cNvCxnSpPr>
            <a:cxnSpLocks noChangeShapeType="1"/>
            <a:stCxn id="15363" idx="6"/>
            <a:endCxn id="15364" idx="2"/>
          </p:cNvCxnSpPr>
          <p:nvPr/>
        </p:nvCxnSpPr>
        <p:spPr bwMode="auto">
          <a:xfrm>
            <a:off x="6248400" y="2362200"/>
            <a:ext cx="838200" cy="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6" name="Oval 15"/>
          <p:cNvSpPr>
            <a:spLocks noChangeArrowheads="1"/>
          </p:cNvSpPr>
          <p:nvPr/>
        </p:nvSpPr>
        <p:spPr bwMode="auto">
          <a:xfrm>
            <a:off x="8305800" y="22098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cxnSp>
        <p:nvCxnSpPr>
          <p:cNvPr id="15367" name="Straight Connector 16"/>
          <p:cNvCxnSpPr>
            <a:cxnSpLocks noChangeShapeType="1"/>
          </p:cNvCxnSpPr>
          <p:nvPr/>
        </p:nvCxnSpPr>
        <p:spPr bwMode="auto">
          <a:xfrm>
            <a:off x="7391400" y="2362200"/>
            <a:ext cx="914400" cy="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8" name="Straight Arrow Connector 19"/>
          <p:cNvCxnSpPr>
            <a:cxnSpLocks noChangeShapeType="1"/>
          </p:cNvCxnSpPr>
          <p:nvPr/>
        </p:nvCxnSpPr>
        <p:spPr bwMode="auto">
          <a:xfrm flipH="1">
            <a:off x="5257800" y="2438400"/>
            <a:ext cx="6858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9" name="Straight Arrow Connector 21"/>
          <p:cNvCxnSpPr>
            <a:cxnSpLocks noChangeShapeType="1"/>
          </p:cNvCxnSpPr>
          <p:nvPr/>
        </p:nvCxnSpPr>
        <p:spPr bwMode="auto">
          <a:xfrm flipH="1">
            <a:off x="6324600" y="2209800"/>
            <a:ext cx="533400" cy="0"/>
          </a:xfrm>
          <a:prstGeom prst="straightConnector1">
            <a:avLst/>
          </a:prstGeom>
          <a:noFill/>
          <a:ln w="34925">
            <a:solidFill>
              <a:srgbClr val="D34817"/>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0" name="Straight Arrow Connector 23"/>
          <p:cNvCxnSpPr>
            <a:cxnSpLocks noChangeShapeType="1"/>
          </p:cNvCxnSpPr>
          <p:nvPr/>
        </p:nvCxnSpPr>
        <p:spPr bwMode="auto">
          <a:xfrm flipH="1">
            <a:off x="6629400" y="2057400"/>
            <a:ext cx="6096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1" name="Straight Arrow Connector 26"/>
          <p:cNvCxnSpPr>
            <a:cxnSpLocks noChangeShapeType="1"/>
          </p:cNvCxnSpPr>
          <p:nvPr/>
        </p:nvCxnSpPr>
        <p:spPr bwMode="auto">
          <a:xfrm>
            <a:off x="6248400" y="2438400"/>
            <a:ext cx="6858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2" name="Straight Arrow Connector 28"/>
          <p:cNvCxnSpPr>
            <a:cxnSpLocks noChangeShapeType="1"/>
          </p:cNvCxnSpPr>
          <p:nvPr/>
        </p:nvCxnSpPr>
        <p:spPr bwMode="auto">
          <a:xfrm>
            <a:off x="7391400" y="2057400"/>
            <a:ext cx="7620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3" name="TextBox 30"/>
          <p:cNvSpPr txBox="1">
            <a:spLocks noChangeArrowheads="1"/>
          </p:cNvSpPr>
          <p:nvPr/>
        </p:nvSpPr>
        <p:spPr bwMode="auto">
          <a:xfrm>
            <a:off x="5715000" y="2509838"/>
            <a:ext cx="53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A</a:t>
            </a:r>
          </a:p>
        </p:txBody>
      </p:sp>
      <p:sp>
        <p:nvSpPr>
          <p:cNvPr id="15374" name="TextBox 31"/>
          <p:cNvSpPr txBox="1">
            <a:spLocks noChangeArrowheads="1"/>
          </p:cNvSpPr>
          <p:nvPr/>
        </p:nvSpPr>
        <p:spPr bwMode="auto">
          <a:xfrm>
            <a:off x="7077075" y="2509838"/>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B</a:t>
            </a:r>
          </a:p>
        </p:txBody>
      </p:sp>
      <p:cxnSp>
        <p:nvCxnSpPr>
          <p:cNvPr id="15375" name="Straight Arrow Connector 33"/>
          <p:cNvCxnSpPr>
            <a:cxnSpLocks noChangeShapeType="1"/>
          </p:cNvCxnSpPr>
          <p:nvPr/>
        </p:nvCxnSpPr>
        <p:spPr bwMode="auto">
          <a:xfrm>
            <a:off x="6934200" y="3810000"/>
            <a:ext cx="13716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6" name="TextBox 34"/>
          <p:cNvSpPr txBox="1">
            <a:spLocks noChangeArrowheads="1"/>
          </p:cNvSpPr>
          <p:nvPr/>
        </p:nvSpPr>
        <p:spPr bwMode="auto">
          <a:xfrm>
            <a:off x="7315200" y="38862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x</a:t>
            </a:r>
          </a:p>
        </p:txBody>
      </p:sp>
      <p:cxnSp>
        <p:nvCxnSpPr>
          <p:cNvPr id="15377" name="Straight Arrow Connector 36"/>
          <p:cNvCxnSpPr>
            <a:cxnSpLocks noChangeShapeType="1"/>
          </p:cNvCxnSpPr>
          <p:nvPr/>
        </p:nvCxnSpPr>
        <p:spPr bwMode="auto">
          <a:xfrm flipV="1">
            <a:off x="6934200" y="3352800"/>
            <a:ext cx="0" cy="9144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8" name="TextBox 37"/>
          <p:cNvSpPr txBox="1">
            <a:spLocks noChangeArrowheads="1"/>
          </p:cNvSpPr>
          <p:nvPr/>
        </p:nvSpPr>
        <p:spPr bwMode="auto">
          <a:xfrm>
            <a:off x="6434138" y="3271838"/>
            <a:ext cx="423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 y</a:t>
            </a:r>
          </a:p>
        </p:txBody>
      </p:sp>
      <p:graphicFrame>
        <p:nvGraphicFramePr>
          <p:cNvPr id="15379" name="Object 38"/>
          <p:cNvGraphicFramePr>
            <a:graphicFrameLocks noChangeAspect="1"/>
          </p:cNvGraphicFramePr>
          <p:nvPr/>
        </p:nvGraphicFramePr>
        <p:xfrm>
          <a:off x="457200" y="4572000"/>
          <a:ext cx="8004175" cy="2101850"/>
        </p:xfrm>
        <a:graphic>
          <a:graphicData uri="http://schemas.openxmlformats.org/presentationml/2006/ole">
            <mc:AlternateContent xmlns:mc="http://schemas.openxmlformats.org/markup-compatibility/2006">
              <mc:Choice xmlns:v="urn:schemas-microsoft-com:vml" Requires="v">
                <p:oleObj spid="_x0000_s15455" name="Equation" r:id="rId3" imgW="4254500" imgH="1117600" progId="Equation.DSMT4">
                  <p:embed/>
                </p:oleObj>
              </mc:Choice>
              <mc:Fallback>
                <p:oleObj name="Equation" r:id="rId3" imgW="4254500" imgH="1117600" progId="Equation.DSMT4">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0"/>
                        <a:ext cx="8004175"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80" name="Picture 8"/>
          <p:cNvPicPr>
            <a:picLocks noChangeAspect="1"/>
          </p:cNvPicPr>
          <p:nvPr/>
        </p:nvPicPr>
        <p:blipFill>
          <a:blip r:embed="rId5">
            <a:extLst>
              <a:ext uri="{28A0092B-C50C-407E-A947-70E740481C1C}">
                <a14:useLocalDpi xmlns:a14="http://schemas.microsoft.com/office/drawing/2010/main" val="0"/>
              </a:ext>
            </a:extLst>
          </a:blip>
          <a:srcRect l="5042" t="13683" r="6874" b="31323"/>
          <a:stretch>
            <a:fillRect/>
          </a:stretch>
        </p:blipFill>
        <p:spPr bwMode="auto">
          <a:xfrm>
            <a:off x="5562600" y="533400"/>
            <a:ext cx="29718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09DF-D7F1-DA4E-95D6-BE8C1F247F27}"/>
              </a:ext>
            </a:extLst>
          </p:cNvPr>
          <p:cNvSpPr>
            <a:spLocks noGrp="1"/>
          </p:cNvSpPr>
          <p:nvPr>
            <p:ph type="title"/>
          </p:nvPr>
        </p:nvSpPr>
        <p:spPr>
          <a:xfrm>
            <a:off x="304800" y="76200"/>
            <a:ext cx="8534400" cy="923330"/>
          </a:xfrm>
        </p:spPr>
        <p:txBody>
          <a:bodyPr/>
          <a:lstStyle/>
          <a:p>
            <a:r>
              <a:rPr lang="en-US" dirty="0"/>
              <a:t>Mathematical expression of a </a:t>
            </a:r>
            <a:r>
              <a:rPr lang="en-US" dirty="0" err="1"/>
              <a:t>sinuisoidal</a:t>
            </a:r>
            <a:r>
              <a:rPr lang="en-US" dirty="0"/>
              <a:t> longitudinal wave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B554A9-A6EC-A046-B8CF-CC893897A692}"/>
                  </a:ext>
                </a:extLst>
              </p:cNvPr>
              <p:cNvSpPr>
                <a:spLocks noGrp="1"/>
              </p:cNvSpPr>
              <p:nvPr>
                <p:ph idx="1"/>
              </p:nvPr>
            </p:nvSpPr>
            <p:spPr>
              <a:xfrm>
                <a:off x="291230" y="1143000"/>
                <a:ext cx="8610600" cy="5521512"/>
              </a:xfrm>
            </p:spPr>
            <p:txBody>
              <a:bodyPr/>
              <a:lstStyle/>
              <a:p>
                <a:r>
                  <a:rPr lang="en-US" sz="2800" dirty="0"/>
                  <a:t>The following two expressions describe </a:t>
                </a:r>
                <a:r>
                  <a:rPr lang="en-US" sz="2800" dirty="0" err="1"/>
                  <a:t>sinuisoidal</a:t>
                </a:r>
                <a:r>
                  <a:rPr lang="en-US" sz="2800" dirty="0"/>
                  <a:t> longitudinal waves </a:t>
                </a:r>
                <a:endParaRPr lang="en-US" sz="2800" b="0" dirty="0"/>
              </a:p>
              <a:p>
                <a:r>
                  <a:rPr lang="en-US" sz="2800" b="0" dirty="0"/>
                  <a:t>Sinusoidal means the oscillation/periodic pattern is described by sine or cosine function.</a:t>
                </a:r>
              </a:p>
              <a:p>
                <a:r>
                  <a:rPr lang="en-US" sz="2800" b="0" dirty="0"/>
                  <a:t> </a:t>
                </a:r>
                <a14:m>
                  <m:oMath xmlns:m="http://schemas.openxmlformats.org/officeDocument/2006/math">
                    <m:r>
                      <a:rPr lang="en-US" sz="2800" b="0" i="1" smtClean="0">
                        <a:latin typeface="Cambria Math" panose="02040503050406030204" pitchFamily="18" charset="0"/>
                      </a:rPr>
                      <m:t> </m:t>
                    </m:r>
                    <m:r>
                      <a:rPr lang="en-US" sz="2800" b="0" i="1" smtClean="0">
                        <a:latin typeface="Cambria Math" panose="02040503050406030204" pitchFamily="18" charset="0"/>
                      </a:rPr>
                      <m:t>𝛿</m:t>
                    </m:r>
                    <m:r>
                      <a:rPr lang="en-US" sz="2800" b="0" i="1" smtClean="0">
                        <a:latin typeface="Cambria Math" panose="02040503050406030204" pitchFamily="18" charset="0"/>
                      </a:rPr>
                      <m:t>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𝐴</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r>
                          <a:rPr lang="en-US" sz="2800" b="0" i="1" smtClean="0">
                            <a:latin typeface="Cambria Math" panose="02040503050406030204" pitchFamily="18" charset="0"/>
                          </a:rPr>
                          <m:t>(</m:t>
                        </m:r>
                        <m:r>
                          <a:rPr lang="en-US" sz="2800" b="0" i="1" smtClean="0">
                            <a:latin typeface="Cambria Math" panose="02040503050406030204" pitchFamily="18" charset="0"/>
                          </a:rPr>
                          <m:t>𝑘𝑥</m:t>
                        </m:r>
                        <m:r>
                          <a:rPr lang="en-US" sz="2800" b="0" i="1" smtClean="0">
                            <a:latin typeface="Cambria Math" panose="02040503050406030204" pitchFamily="18" charset="0"/>
                          </a:rPr>
                          <m:t>−</m:t>
                        </m:r>
                        <m:r>
                          <a:rPr lang="en-US" sz="2800" b="0" i="1" smtClean="0">
                            <a:latin typeface="Cambria Math" panose="02040503050406030204" pitchFamily="18" charset="0"/>
                          </a:rPr>
                          <m:t>𝜔</m:t>
                        </m:r>
                        <m:r>
                          <a:rPr lang="en-US" sz="2800" b="0" i="1" smtClean="0">
                            <a:latin typeface="Cambria Math" panose="02040503050406030204" pitchFamily="18" charset="0"/>
                          </a:rPr>
                          <m:t>𝑡</m:t>
                        </m:r>
                        <m:r>
                          <a:rPr lang="en-US" sz="2800" b="0" i="1" smtClean="0">
                            <a:latin typeface="Cambria Math" panose="02040503050406030204" pitchFamily="18" charset="0"/>
                          </a:rPr>
                          <m:t>)</m:t>
                        </m:r>
                      </m:e>
                    </m:func>
                  </m:oMath>
                </a14:m>
                <a:r>
                  <a:rPr lang="en-US" sz="2800" dirty="0"/>
                  <a:t>  (travel to positive x direction)  </a:t>
                </a: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𝜆</m:t>
                    </m:r>
                  </m:oMath>
                </a14:m>
                <a:r>
                  <a:rPr lang="en-US" sz="2800" dirty="0"/>
                  <a:t>,  </a:t>
                </a:r>
                <a14:m>
                  <m:oMath xmlns:m="http://schemas.openxmlformats.org/officeDocument/2006/math">
                    <m:r>
                      <a:rPr lang="en-US" sz="2800" b="0" i="1" smtClean="0">
                        <a:latin typeface="Cambria Math" panose="02040503050406030204" pitchFamily="18" charset="0"/>
                      </a:rPr>
                      <m:t>𝜔</m:t>
                    </m:r>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𝑓</m:t>
                    </m:r>
                  </m:oMath>
                </a14:m>
                <a:r>
                  <a:rPr lang="en-US" sz="2800" dirty="0"/>
                  <a:t>, k is wave number and </a:t>
                </a:r>
                <a14:m>
                  <m:oMath xmlns:m="http://schemas.openxmlformats.org/officeDocument/2006/math">
                    <m:r>
                      <a:rPr lang="en-US" sz="2800" b="0" i="1" smtClean="0">
                        <a:latin typeface="Cambria Math" panose="02040503050406030204" pitchFamily="18" charset="0"/>
                      </a:rPr>
                      <m:t>𝜔</m:t>
                    </m:r>
                  </m:oMath>
                </a14:m>
                <a:r>
                  <a:rPr lang="en-US" sz="2800" dirty="0"/>
                  <a:t> is angular frequency</a:t>
                </a:r>
              </a:p>
              <a:p>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𝑥</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𝐴</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cos</m:t>
                        </m:r>
                      </m:fName>
                      <m:e>
                        <m:r>
                          <a:rPr lang="en-US" sz="2800" b="0" i="1" smtClean="0">
                            <a:latin typeface="Cambria Math" panose="02040503050406030204" pitchFamily="18" charset="0"/>
                          </a:rPr>
                          <m:t>(</m:t>
                        </m:r>
                        <m:r>
                          <a:rPr lang="en-US" sz="2800" i="1">
                            <a:latin typeface="Cambria Math" panose="02040503050406030204" pitchFamily="18" charset="0"/>
                          </a:rPr>
                          <m:t>𝑘𝑥</m:t>
                        </m:r>
                        <m:r>
                          <a:rPr lang="en-US" sz="2800" i="1">
                            <a:latin typeface="Cambria Math" panose="02040503050406030204" pitchFamily="18" charset="0"/>
                          </a:rPr>
                          <m:t>+</m:t>
                        </m:r>
                        <m:r>
                          <a:rPr lang="en-US" sz="2800" i="1">
                            <a:latin typeface="Cambria Math" panose="02040503050406030204" pitchFamily="18" charset="0"/>
                          </a:rPr>
                          <m:t>𝜔</m:t>
                        </m:r>
                        <m:r>
                          <a:rPr lang="en-US" sz="2800" i="1">
                            <a:latin typeface="Cambria Math" panose="02040503050406030204" pitchFamily="18" charset="0"/>
                          </a:rPr>
                          <m:t>𝑡</m:t>
                        </m:r>
                      </m:e>
                    </m:func>
                    <m:r>
                      <a:rPr lang="en-US" sz="2800" b="0" i="1" smtClean="0">
                        <a:latin typeface="Cambria Math" panose="02040503050406030204" pitchFamily="18" charset="0"/>
                      </a:rPr>
                      <m:t>)</m:t>
                    </m:r>
                  </m:oMath>
                </a14:m>
                <a:r>
                  <a:rPr lang="en-US" sz="2800" dirty="0"/>
                  <a:t> (travel to negative x direction)</a:t>
                </a:r>
              </a:p>
              <a:p>
                <a14:m>
                  <m:oMath xmlns:m="http://schemas.openxmlformats.org/officeDocument/2006/math">
                    <m:r>
                      <a:rPr lang="en-US" sz="2800" b="0" i="1" smtClean="0">
                        <a:latin typeface="Cambria Math" panose="02040503050406030204" pitchFamily="18" charset="0"/>
                      </a:rPr>
                      <m:t>𝛿</m:t>
                    </m:r>
                    <m:r>
                      <a:rPr lang="en-US" sz="2800" b="0" i="1" smtClean="0">
                        <a:latin typeface="Cambria Math" panose="02040503050406030204" pitchFamily="18" charset="0"/>
                      </a:rPr>
                      <m:t>𝑥</m:t>
                    </m:r>
                  </m:oMath>
                </a14:m>
                <a:r>
                  <a:rPr lang="en-US" sz="2800" dirty="0"/>
                  <a:t> is the displacement from the equilibrium position</a:t>
                </a:r>
              </a:p>
            </p:txBody>
          </p:sp>
        </mc:Choice>
        <mc:Fallback xmlns="">
          <p:sp>
            <p:nvSpPr>
              <p:cNvPr id="3" name="Content Placeholder 2">
                <a:extLst>
                  <a:ext uri="{FF2B5EF4-FFF2-40B4-BE49-F238E27FC236}">
                    <a16:creationId xmlns:a16="http://schemas.microsoft.com/office/drawing/2014/main" id="{7BB554A9-A6EC-A046-B8CF-CC893897A692}"/>
                  </a:ext>
                </a:extLst>
              </p:cNvPr>
              <p:cNvSpPr>
                <a:spLocks noGrp="1" noRot="1" noChangeAspect="1" noMove="1" noResize="1" noEditPoints="1" noAdjustHandles="1" noChangeArrowheads="1" noChangeShapeType="1" noTextEdit="1"/>
              </p:cNvSpPr>
              <p:nvPr>
                <p:ph idx="1"/>
              </p:nvPr>
            </p:nvSpPr>
            <p:spPr>
              <a:xfrm>
                <a:off x="291230" y="1143000"/>
                <a:ext cx="8610600" cy="5521512"/>
              </a:xfrm>
              <a:blipFill>
                <a:blip r:embed="rId2"/>
                <a:stretch>
                  <a:fillRect l="-1473" t="-1147" b="-1835"/>
                </a:stretch>
              </a:blipFill>
            </p:spPr>
            <p:txBody>
              <a:bodyPr/>
              <a:lstStyle/>
              <a:p>
                <a:r>
                  <a:rPr lang="en-US">
                    <a:noFill/>
                  </a:rPr>
                  <a:t> </a:t>
                </a:r>
              </a:p>
            </p:txBody>
          </p:sp>
        </mc:Fallback>
      </mc:AlternateContent>
    </p:spTree>
    <p:extLst>
      <p:ext uri="{BB962C8B-B14F-4D97-AF65-F5344CB8AC3E}">
        <p14:creationId xmlns:p14="http://schemas.microsoft.com/office/powerpoint/2010/main" val="768339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09600" y="4191000"/>
            <a:ext cx="6477000" cy="22098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21506" name="Rectangle 2"/>
          <p:cNvSpPr>
            <a:spLocks noGrp="1" noChangeArrowheads="1"/>
          </p:cNvSpPr>
          <p:nvPr>
            <p:ph type="title"/>
          </p:nvPr>
        </p:nvSpPr>
        <p:spPr>
          <a:xfrm>
            <a:off x="304800" y="76200"/>
            <a:ext cx="8839200" cy="503238"/>
          </a:xfrm>
        </p:spPr>
        <p:txBody>
          <a:bodyPr/>
          <a:lstStyle/>
          <a:p>
            <a:pPr marL="292100" indent="-292100"/>
            <a:r>
              <a:rPr lang="en-US" altLang="x-none">
                <a:ea typeface="新細明體" charset="-120"/>
              </a:rPr>
              <a:t>Periodic longitudinal waves </a:t>
            </a:r>
          </a:p>
        </p:txBody>
      </p:sp>
      <p:sp>
        <p:nvSpPr>
          <p:cNvPr id="21507" name="Rectangle 3"/>
          <p:cNvSpPr>
            <a:spLocks noGrp="1" noChangeArrowheads="1"/>
          </p:cNvSpPr>
          <p:nvPr>
            <p:ph type="body" idx="1"/>
          </p:nvPr>
        </p:nvSpPr>
        <p:spPr>
          <a:xfrm>
            <a:off x="190500" y="685800"/>
            <a:ext cx="7429500" cy="425450"/>
          </a:xfrm>
        </p:spPr>
        <p:txBody>
          <a:bodyPr/>
          <a:lstStyle/>
          <a:p>
            <a:pPr lvl="1">
              <a:lnSpc>
                <a:spcPct val="90000"/>
              </a:lnSpc>
            </a:pPr>
            <a:r>
              <a:rPr lang="en-US" altLang="x-none" sz="2400" b="1">
                <a:ea typeface="新細明體" charset="-120"/>
              </a:rPr>
              <a:t>Example 15.1: Wavelength of a musical sound </a:t>
            </a:r>
          </a:p>
        </p:txBody>
      </p:sp>
      <p:sp>
        <p:nvSpPr>
          <p:cNvPr id="7" name="TextBox 6"/>
          <p:cNvSpPr txBox="1"/>
          <p:nvPr/>
        </p:nvSpPr>
        <p:spPr>
          <a:xfrm>
            <a:off x="685800" y="1066800"/>
            <a:ext cx="7880350" cy="1323975"/>
          </a:xfrm>
          <a:prstGeom prst="rect">
            <a:avLst/>
          </a:prstGeom>
          <a:noFill/>
        </p:spPr>
        <p:txBody>
          <a:bodyPr wrap="none">
            <a:spAutoFit/>
          </a:bodyPr>
          <a:lstStyle/>
          <a:p>
            <a:pPr algn="l">
              <a:defRPr/>
            </a:pPr>
            <a:r>
              <a:rPr lang="en-US" sz="2000" dirty="0">
                <a:latin typeface="+mj-lt"/>
                <a:ea typeface="+mn-ea"/>
              </a:rPr>
              <a:t>Sound  waves  are  longitudinal  waves  in  air.  The  speed  of  sound</a:t>
            </a:r>
          </a:p>
          <a:p>
            <a:pPr algn="l">
              <a:defRPr/>
            </a:pPr>
            <a:r>
              <a:rPr lang="en-US" sz="2000" dirty="0">
                <a:latin typeface="+mj-lt"/>
                <a:ea typeface="+mn-ea"/>
              </a:rPr>
              <a:t>depends on temperature; at 20</a:t>
            </a:r>
            <a:r>
              <a:rPr lang="en-US" sz="2000" baseline="30000" dirty="0">
                <a:latin typeface="+mj-lt"/>
                <a:ea typeface="+mn-ea"/>
              </a:rPr>
              <a:t>o</a:t>
            </a:r>
            <a:r>
              <a:rPr lang="en-US" sz="2000" dirty="0">
                <a:latin typeface="+mj-lt"/>
                <a:ea typeface="+mn-ea"/>
              </a:rPr>
              <a:t>C it is at 344m/s. What is the wavelength </a:t>
            </a:r>
            <a:br>
              <a:rPr lang="en-US" sz="2000" dirty="0">
                <a:latin typeface="+mj-lt"/>
                <a:ea typeface="+mn-ea"/>
              </a:rPr>
            </a:br>
            <a:r>
              <a:rPr lang="en-US" sz="2000" dirty="0">
                <a:latin typeface="+mj-lt"/>
                <a:ea typeface="+mn-ea"/>
              </a:rPr>
              <a:t>of a sound wave in air at 20</a:t>
            </a:r>
            <a:r>
              <a:rPr lang="en-US" sz="2000" baseline="30000" dirty="0">
                <a:latin typeface="+mj-lt"/>
                <a:ea typeface="+mn-ea"/>
              </a:rPr>
              <a:t>o</a:t>
            </a:r>
            <a:r>
              <a:rPr lang="en-US" sz="2000" dirty="0">
                <a:latin typeface="+mj-lt"/>
                <a:ea typeface="+mn-ea"/>
              </a:rPr>
              <a:t>C if the frequency is 262 Hz (the approximate </a:t>
            </a:r>
            <a:br>
              <a:rPr lang="en-US" sz="2000" dirty="0">
                <a:latin typeface="+mj-lt"/>
                <a:ea typeface="+mn-ea"/>
              </a:rPr>
            </a:br>
            <a:r>
              <a:rPr lang="en-US" sz="2000" dirty="0">
                <a:latin typeface="+mj-lt"/>
                <a:ea typeface="+mn-ea"/>
              </a:rPr>
              <a:t>frequency of middle C on a piano)?</a:t>
            </a:r>
          </a:p>
        </p:txBody>
      </p:sp>
      <p:pic>
        <p:nvPicPr>
          <p:cNvPr id="2150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2667000"/>
            <a:ext cx="45958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21510"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4267200"/>
            <a:ext cx="63944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1"/>
          <p:cNvSpPr>
            <a:spLocks noChangeArrowheads="1"/>
          </p:cNvSpPr>
          <p:nvPr/>
        </p:nvSpPr>
        <p:spPr bwMode="auto">
          <a:xfrm>
            <a:off x="609600" y="2438400"/>
            <a:ext cx="5257800" cy="6096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23554" name="Rectangle 8"/>
          <p:cNvSpPr>
            <a:spLocks noChangeArrowheads="1"/>
          </p:cNvSpPr>
          <p:nvPr/>
        </p:nvSpPr>
        <p:spPr bwMode="auto">
          <a:xfrm>
            <a:off x="609600" y="5867400"/>
            <a:ext cx="2057400" cy="8382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23555" name="Rectangle 6"/>
          <p:cNvSpPr>
            <a:spLocks noChangeArrowheads="1"/>
          </p:cNvSpPr>
          <p:nvPr/>
        </p:nvSpPr>
        <p:spPr bwMode="auto">
          <a:xfrm>
            <a:off x="609600" y="3810000"/>
            <a:ext cx="5257800" cy="15240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23556" name="Rectangle 2"/>
          <p:cNvSpPr>
            <a:spLocks noGrp="1" noChangeArrowheads="1"/>
          </p:cNvSpPr>
          <p:nvPr>
            <p:ph type="title"/>
          </p:nvPr>
        </p:nvSpPr>
        <p:spPr>
          <a:xfrm>
            <a:off x="304800" y="76200"/>
            <a:ext cx="8839200" cy="503238"/>
          </a:xfrm>
        </p:spPr>
        <p:txBody>
          <a:bodyPr/>
          <a:lstStyle/>
          <a:p>
            <a:pPr marL="292100" indent="-292100"/>
            <a:r>
              <a:rPr lang="en-US" altLang="x-none" dirty="0">
                <a:ea typeface="新細明體" charset="-120"/>
              </a:rPr>
              <a:t>Mathematical description of a wave</a:t>
            </a:r>
            <a:endParaRPr lang="el-GR" altLang="x-none" dirty="0">
              <a:ea typeface="新細明體" charset="-120"/>
            </a:endParaRPr>
          </a:p>
        </p:txBody>
      </p:sp>
      <p:sp>
        <p:nvSpPr>
          <p:cNvPr id="23557" name="Rectangle 3"/>
          <p:cNvSpPr>
            <a:spLocks noGrp="1" noChangeArrowheads="1"/>
          </p:cNvSpPr>
          <p:nvPr>
            <p:ph type="body" idx="1"/>
          </p:nvPr>
        </p:nvSpPr>
        <p:spPr>
          <a:xfrm>
            <a:off x="152400" y="609600"/>
            <a:ext cx="6096000" cy="2646878"/>
          </a:xfrm>
        </p:spPr>
        <p:txBody>
          <a:bodyPr/>
          <a:lstStyle/>
          <a:p>
            <a:pPr lvl="1"/>
            <a:r>
              <a:rPr lang="en-US" altLang="x-none" sz="2000" dirty="0">
                <a:ea typeface="新細明體" charset="-120"/>
              </a:rPr>
              <a:t> The </a:t>
            </a:r>
            <a:r>
              <a:rPr lang="en-US" altLang="x-none" sz="2000" i="1" dirty="0">
                <a:ea typeface="新細明體" charset="-120"/>
              </a:rPr>
              <a:t>wave function, y</a:t>
            </a:r>
            <a:r>
              <a:rPr lang="en-US" altLang="x-none" sz="2000" dirty="0">
                <a:ea typeface="新細明體" charset="-120"/>
              </a:rPr>
              <a:t>(</a:t>
            </a:r>
            <a:r>
              <a:rPr lang="en-US" altLang="x-none" sz="2000" i="1" dirty="0" err="1">
                <a:ea typeface="新細明體" charset="-120"/>
              </a:rPr>
              <a:t>x</a:t>
            </a:r>
            <a:r>
              <a:rPr lang="en-US" altLang="x-none" sz="2000" dirty="0" err="1">
                <a:ea typeface="新細明體" charset="-120"/>
              </a:rPr>
              <a:t>,</a:t>
            </a:r>
            <a:r>
              <a:rPr lang="en-US" altLang="x-none" sz="2000" i="1" dirty="0" err="1">
                <a:ea typeface="新細明體" charset="-120"/>
              </a:rPr>
              <a:t>t</a:t>
            </a:r>
            <a:r>
              <a:rPr lang="en-US" altLang="x-none" sz="2000" dirty="0">
                <a:ea typeface="新細明體" charset="-120"/>
              </a:rPr>
              <a:t>), gives a mathematical description of a wave. In this function, </a:t>
            </a:r>
            <a:r>
              <a:rPr lang="en-US" altLang="x-none" sz="2000" i="1" dirty="0">
                <a:ea typeface="新細明體" charset="-120"/>
              </a:rPr>
              <a:t>y</a:t>
            </a:r>
            <a:r>
              <a:rPr lang="en-US" altLang="x-none" sz="2000" dirty="0">
                <a:ea typeface="新細明體" charset="-120"/>
              </a:rPr>
              <a:t> is the displacement of a particle at time </a:t>
            </a:r>
            <a:r>
              <a:rPr lang="en-US" altLang="x-none" sz="2000" i="1" dirty="0">
                <a:ea typeface="新細明體" charset="-120"/>
              </a:rPr>
              <a:t>t</a:t>
            </a:r>
            <a:r>
              <a:rPr lang="en-US" altLang="x-none" sz="2000" dirty="0">
                <a:ea typeface="新細明體" charset="-120"/>
              </a:rPr>
              <a:t> and position </a:t>
            </a:r>
            <a:r>
              <a:rPr lang="en-US" altLang="x-none" sz="2000" i="1" dirty="0">
                <a:ea typeface="新細明體" charset="-120"/>
              </a:rPr>
              <a:t>x</a:t>
            </a:r>
            <a:r>
              <a:rPr lang="en-US" altLang="x-none" sz="2000" dirty="0">
                <a:ea typeface="新細明體" charset="-120"/>
              </a:rPr>
              <a:t>.</a:t>
            </a:r>
          </a:p>
          <a:p>
            <a:pPr lvl="1"/>
            <a:r>
              <a:rPr lang="en-US" altLang="x-none" sz="2000" dirty="0">
                <a:ea typeface="新細明體" charset="-120"/>
              </a:rPr>
              <a:t>The wave function for a sinusoidal wave moving in the +</a:t>
            </a:r>
            <a:r>
              <a:rPr lang="en-US" altLang="x-none" sz="2000" i="1" dirty="0">
                <a:ea typeface="新細明體" charset="-120"/>
              </a:rPr>
              <a:t>x</a:t>
            </a:r>
            <a:r>
              <a:rPr lang="en-US" altLang="x-none" sz="2000" dirty="0">
                <a:ea typeface="新細明體" charset="-120"/>
              </a:rPr>
              <a:t>-direction is </a:t>
            </a:r>
          </a:p>
          <a:p>
            <a:pPr lvl="1">
              <a:buFont typeface="Times" charset="0"/>
              <a:buNone/>
            </a:pPr>
            <a:r>
              <a:rPr lang="en-US" altLang="x-none" sz="2000" i="1" dirty="0">
                <a:ea typeface="新細明體" charset="-120"/>
              </a:rPr>
              <a:t>	y</a:t>
            </a:r>
            <a:r>
              <a:rPr lang="en-US" altLang="x-none" sz="2000" dirty="0">
                <a:ea typeface="新細明體" charset="-120"/>
              </a:rPr>
              <a:t>(</a:t>
            </a:r>
            <a:r>
              <a:rPr lang="en-US" altLang="x-none" sz="2000" i="1" dirty="0" err="1">
                <a:ea typeface="新細明體" charset="-120"/>
              </a:rPr>
              <a:t>x</a:t>
            </a:r>
            <a:r>
              <a:rPr lang="en-US" altLang="x-none" sz="2000" dirty="0" err="1">
                <a:ea typeface="新細明體" charset="-120"/>
              </a:rPr>
              <a:t>,</a:t>
            </a:r>
            <a:r>
              <a:rPr lang="en-US" altLang="x-none" sz="2000" i="1" dirty="0" err="1">
                <a:ea typeface="新細明體" charset="-120"/>
              </a:rPr>
              <a:t>t</a:t>
            </a:r>
            <a:r>
              <a:rPr lang="en-US" altLang="x-none" sz="2000" dirty="0">
                <a:ea typeface="新細明體" charset="-120"/>
              </a:rPr>
              <a:t>) = </a:t>
            </a:r>
            <a:r>
              <a:rPr lang="en-US" altLang="x-none" sz="2000" i="1" dirty="0" err="1">
                <a:ea typeface="新細明體" charset="-120"/>
              </a:rPr>
              <a:t>A</a:t>
            </a:r>
            <a:r>
              <a:rPr lang="en-US" altLang="x-none" sz="2000" dirty="0" err="1">
                <a:ea typeface="新細明體" charset="-120"/>
              </a:rPr>
              <a:t>cos</a:t>
            </a:r>
            <a:r>
              <a:rPr lang="en-US" altLang="x-none" sz="2000" dirty="0">
                <a:ea typeface="新細明體" charset="-120"/>
              </a:rPr>
              <a:t>(</a:t>
            </a:r>
            <a:r>
              <a:rPr lang="en-US" altLang="x-none" sz="2000" i="1" dirty="0" err="1">
                <a:ea typeface="新細明體" charset="-120"/>
              </a:rPr>
              <a:t>kx</a:t>
            </a:r>
            <a:r>
              <a:rPr lang="en-US" altLang="x-none" sz="2000" i="1" dirty="0">
                <a:ea typeface="新細明體" charset="-120"/>
              </a:rPr>
              <a:t> – </a:t>
            </a:r>
            <a:r>
              <a:rPr lang="en-US" altLang="x-none" sz="2000" i="1" dirty="0">
                <a:ea typeface="新細明體" charset="-120"/>
                <a:sym typeface="Symbol" charset="2"/>
              </a:rPr>
              <a:t></a:t>
            </a:r>
            <a:r>
              <a:rPr lang="en-US" altLang="x-none" sz="2000" i="1" dirty="0">
                <a:ea typeface="新細明體" charset="-120"/>
              </a:rPr>
              <a:t>t</a:t>
            </a:r>
            <a:r>
              <a:rPr lang="en-US" altLang="x-none" sz="2000" dirty="0">
                <a:ea typeface="新細明體" charset="-120"/>
              </a:rPr>
              <a:t>)   (15.7)</a:t>
            </a:r>
            <a:br>
              <a:rPr lang="en-US" altLang="x-none" sz="2000" dirty="0">
                <a:ea typeface="新細明體" charset="-120"/>
              </a:rPr>
            </a:br>
            <a:endParaRPr lang="en-US" altLang="x-none" sz="2000" dirty="0">
              <a:ea typeface="新細明體" charset="-120"/>
            </a:endParaRPr>
          </a:p>
        </p:txBody>
      </p:sp>
      <p:pic>
        <p:nvPicPr>
          <p:cNvPr id="23558" name="Picture 4" descr="15_Figure08-I"/>
          <p:cNvPicPr>
            <a:picLocks noChangeAspect="1" noChangeArrowheads="1"/>
          </p:cNvPicPr>
          <p:nvPr/>
        </p:nvPicPr>
        <p:blipFill>
          <a:blip r:embed="rId4">
            <a:extLst>
              <a:ext uri="{28A0092B-C50C-407E-A947-70E740481C1C}">
                <a14:useLocalDpi xmlns:a14="http://schemas.microsoft.com/office/drawing/2010/main" val="0"/>
              </a:ext>
            </a:extLst>
          </a:blip>
          <a:srcRect b="2740"/>
          <a:stretch>
            <a:fillRect/>
          </a:stretch>
        </p:blipFill>
        <p:spPr bwMode="auto">
          <a:xfrm>
            <a:off x="6172200" y="304800"/>
            <a:ext cx="27432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23560" name="Object 5"/>
          <p:cNvGraphicFramePr>
            <a:graphicFrameLocks noChangeAspect="1"/>
          </p:cNvGraphicFramePr>
          <p:nvPr/>
        </p:nvGraphicFramePr>
        <p:xfrm>
          <a:off x="762000" y="3954463"/>
          <a:ext cx="4913313" cy="1252537"/>
        </p:xfrm>
        <a:graphic>
          <a:graphicData uri="http://schemas.openxmlformats.org/presentationml/2006/ole">
            <mc:AlternateContent xmlns:mc="http://schemas.openxmlformats.org/markup-compatibility/2006">
              <mc:Choice xmlns:v="urn:schemas-microsoft-com:vml" Requires="v">
                <p:oleObj spid="_x0000_s23929" name="Equation" r:id="rId5" imgW="3683000" imgH="939800" progId="Equation.DSMT4">
                  <p:embed/>
                </p:oleObj>
              </mc:Choice>
              <mc:Fallback>
                <p:oleObj name="Equation" r:id="rId5" imgW="3683000" imgH="939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954463"/>
                        <a:ext cx="4913313"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1" name="Object 7"/>
          <p:cNvGraphicFramePr>
            <a:graphicFrameLocks noChangeAspect="1"/>
          </p:cNvGraphicFramePr>
          <p:nvPr/>
        </p:nvGraphicFramePr>
        <p:xfrm>
          <a:off x="762000" y="6019800"/>
          <a:ext cx="1592263" cy="576263"/>
        </p:xfrm>
        <a:graphic>
          <a:graphicData uri="http://schemas.openxmlformats.org/presentationml/2006/ole">
            <mc:AlternateContent xmlns:mc="http://schemas.openxmlformats.org/markup-compatibility/2006">
              <mc:Choice xmlns:v="urn:schemas-microsoft-com:vml" Requires="v">
                <p:oleObj spid="_x0000_s23930" name="Equation" r:id="rId7" imgW="1193800" imgH="431800" progId="Equation.DSMT4">
                  <p:embed/>
                </p:oleObj>
              </mc:Choice>
              <mc:Fallback>
                <p:oleObj name="Equation" r:id="rId7" imgW="1193800" imgH="4318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6019800"/>
                        <a:ext cx="1592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2209800" y="6096000"/>
            <a:ext cx="4343400" cy="400050"/>
          </a:xfrm>
          <a:prstGeom prst="rect">
            <a:avLst/>
          </a:prstGeom>
        </p:spPr>
        <p:txBody>
          <a:bodyPr>
            <a:spAutoFit/>
          </a:bodyPr>
          <a:lstStyle/>
          <a:p>
            <a:pPr lvl="1" algn="l">
              <a:defRPr/>
            </a:pPr>
            <a:r>
              <a:rPr lang="en-US" sz="2000" dirty="0">
                <a:latin typeface="+mj-lt"/>
                <a:ea typeface="+mn-ea"/>
              </a:rPr>
              <a:t>where </a:t>
            </a:r>
            <a:r>
              <a:rPr lang="en-US" sz="2000" i="1" dirty="0">
                <a:latin typeface="+mj-lt"/>
                <a:ea typeface="+mn-ea"/>
              </a:rPr>
              <a:t>k</a:t>
            </a:r>
            <a:r>
              <a:rPr lang="en-US" sz="2000" dirty="0">
                <a:latin typeface="+mj-lt"/>
                <a:ea typeface="+mn-ea"/>
              </a:rPr>
              <a:t> is called the </a:t>
            </a:r>
            <a:r>
              <a:rPr lang="en-US" sz="2000" i="1" dirty="0">
                <a:latin typeface="+mj-lt"/>
                <a:ea typeface="+mn-ea"/>
              </a:rPr>
              <a:t>wave number</a:t>
            </a:r>
            <a:r>
              <a:rPr lang="en-US" sz="2000" dirty="0">
                <a:latin typeface="+mj-lt"/>
                <a:ea typeface="+mn-ea"/>
              </a:rPr>
              <a:t>.</a:t>
            </a:r>
          </a:p>
        </p:txBody>
      </p:sp>
      <p:sp>
        <p:nvSpPr>
          <p:cNvPr id="13" name="Rectangle 12"/>
          <p:cNvSpPr/>
          <p:nvPr/>
        </p:nvSpPr>
        <p:spPr>
          <a:xfrm>
            <a:off x="76200" y="3257550"/>
            <a:ext cx="4343400" cy="400050"/>
          </a:xfrm>
          <a:prstGeom prst="rect">
            <a:avLst/>
          </a:prstGeom>
        </p:spPr>
        <p:txBody>
          <a:bodyPr>
            <a:spAutoFit/>
          </a:bodyPr>
          <a:lstStyle/>
          <a:p>
            <a:pPr lvl="1" algn="l">
              <a:defRPr/>
            </a:pPr>
            <a:r>
              <a:rPr lang="en-US" sz="2000" dirty="0">
                <a:latin typeface="+mj-lt"/>
                <a:ea typeface="+mn-ea"/>
              </a:rPr>
              <a:t>Other equivalent forms:</a:t>
            </a:r>
          </a:p>
        </p:txBody>
      </p:sp>
      <p:graphicFrame>
        <p:nvGraphicFramePr>
          <p:cNvPr id="23564" name="Object 1"/>
          <p:cNvGraphicFramePr>
            <a:graphicFrameLocks noChangeAspect="1"/>
          </p:cNvGraphicFramePr>
          <p:nvPr/>
        </p:nvGraphicFramePr>
        <p:xfrm>
          <a:off x="5219700" y="2768600"/>
          <a:ext cx="127000" cy="190500"/>
        </p:xfrm>
        <a:graphic>
          <a:graphicData uri="http://schemas.openxmlformats.org/presentationml/2006/ole">
            <mc:AlternateContent xmlns:mc="http://schemas.openxmlformats.org/markup-compatibility/2006">
              <mc:Choice xmlns:v="urn:schemas-microsoft-com:vml" Requires="v">
                <p:oleObj spid="_x0000_s23931" name="Equation" r:id="rId9" imgW="127000" imgH="190500" progId="Equation.DSMT4">
                  <p:embed/>
                </p:oleObj>
              </mc:Choice>
              <mc:Fallback>
                <p:oleObj name="Equation" r:id="rId9" imgW="127000" imgH="190500"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2768600"/>
                        <a:ext cx="127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5" name="Object 1"/>
          <p:cNvGraphicFramePr>
            <a:graphicFrameLocks noChangeAspect="1"/>
          </p:cNvGraphicFramePr>
          <p:nvPr/>
        </p:nvGraphicFramePr>
        <p:xfrm>
          <a:off x="5778500" y="3136900"/>
          <a:ext cx="127000" cy="190500"/>
        </p:xfrm>
        <a:graphic>
          <a:graphicData uri="http://schemas.openxmlformats.org/presentationml/2006/ole">
            <mc:AlternateContent xmlns:mc="http://schemas.openxmlformats.org/markup-compatibility/2006">
              <mc:Choice xmlns:v="urn:schemas-microsoft-com:vml" Requires="v">
                <p:oleObj spid="_x0000_s23932" name="Equation" r:id="rId11" imgW="127000" imgH="190500" progId="Equation.DSMT4">
                  <p:embed/>
                </p:oleObj>
              </mc:Choice>
              <mc:Fallback>
                <p:oleObj name="Equation" r:id="rId11" imgW="127000" imgH="190500"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8500" y="3136900"/>
                        <a:ext cx="127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6" name="Object 2"/>
          <p:cNvGraphicFramePr>
            <a:graphicFrameLocks noChangeAspect="1"/>
          </p:cNvGraphicFramePr>
          <p:nvPr/>
        </p:nvGraphicFramePr>
        <p:xfrm>
          <a:off x="2971800" y="5410200"/>
          <a:ext cx="1066800" cy="771525"/>
        </p:xfrm>
        <a:graphic>
          <a:graphicData uri="http://schemas.openxmlformats.org/presentationml/2006/ole">
            <mc:AlternateContent xmlns:mc="http://schemas.openxmlformats.org/markup-compatibility/2006">
              <mc:Choice xmlns:v="urn:schemas-microsoft-com:vml" Requires="v">
                <p:oleObj spid="_x0000_s23933" name="Equation" r:id="rId13" imgW="596900" imgH="431800" progId="Equation.DSMT4">
                  <p:embed/>
                </p:oleObj>
              </mc:Choice>
              <mc:Fallback>
                <p:oleObj name="Equation" r:id="rId13" imgW="596900" imgH="431800" progId="Equation.DSMT4">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0" y="5410200"/>
                        <a:ext cx="1066800" cy="771525"/>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304800" y="76200"/>
            <a:ext cx="8839200" cy="503238"/>
          </a:xfrm>
        </p:spPr>
        <p:txBody>
          <a:bodyPr/>
          <a:lstStyle/>
          <a:p>
            <a:pPr>
              <a:tabLst>
                <a:tab pos="290513" algn="l"/>
              </a:tabLst>
            </a:pPr>
            <a:r>
              <a:rPr lang="en-US" altLang="x-none" dirty="0">
                <a:ea typeface="新細明體" charset="-120"/>
              </a:rPr>
              <a:t>Characteristics of the wave function</a:t>
            </a:r>
            <a:endParaRPr lang="en-US" altLang="x-none" sz="2600" dirty="0">
              <a:ea typeface="新細明體" charset="-120"/>
            </a:endParaRPr>
          </a:p>
        </p:txBody>
      </p:sp>
      <mc:AlternateContent xmlns:mc="http://schemas.openxmlformats.org/markup-compatibility/2006" xmlns:a14="http://schemas.microsoft.com/office/drawing/2010/main">
        <mc:Choice Requires="a14">
          <p:sp>
            <p:nvSpPr>
              <p:cNvPr id="26626" name="Rectangle 3"/>
              <p:cNvSpPr>
                <a:spLocks noChangeArrowheads="1"/>
              </p:cNvSpPr>
              <p:nvPr/>
            </p:nvSpPr>
            <p:spPr bwMode="auto">
              <a:xfrm>
                <a:off x="304800" y="838200"/>
                <a:ext cx="8610600" cy="2370522"/>
              </a:xfrm>
              <a:prstGeom prst="rect">
                <a:avLst/>
              </a:prstGeom>
              <a:noFill/>
              <a:ln>
                <a:noFill/>
              </a:ln>
              <a:extLst>
                <a:ext uri="{909E8E84-426E-40DD-AFC4-6F175D3DCCD1}">
                  <a14:hiddenFill>
                    <a:solidFill>
                      <a:srgbClr val="FFFFFF"/>
                    </a:solidFill>
                  </a14:hiddenFill>
                </a:ext>
                <a:ext uri="{91240B29-F687-4F45-9708-019B960494DF}">
                  <a14:hiddenLine w="34925">
                    <a:solidFill>
                      <a:srgbClr val="000000"/>
                    </a:solidFill>
                    <a:miter lim="800000"/>
                    <a:headEnd/>
                    <a:tailEnd/>
                  </a14:hiddenLine>
                </a:ext>
              </a:extLst>
            </p:spPr>
            <p:txBody>
              <a:bodyPr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marL="0" indent="0" algn="l">
                  <a:buClr>
                    <a:srgbClr val="D33325"/>
                  </a:buClr>
                </a:pPr>
                <a:r>
                  <a:rPr lang="en-US" altLang="x-none" dirty="0">
                    <a:latin typeface="Times New Roman" charset="0"/>
                    <a:ea typeface="新細明體" charset="-120"/>
                  </a:rPr>
                  <a:t>The figures below look similar, but they are </a:t>
                </a:r>
                <a:r>
                  <a:rPr lang="en-US" altLang="x-none" i="1" dirty="0">
                    <a:latin typeface="Times New Roman" charset="0"/>
                    <a:ea typeface="新細明體" charset="-120"/>
                  </a:rPr>
                  <a:t>not</a:t>
                </a:r>
                <a:r>
                  <a:rPr lang="en-US" altLang="x-none" dirty="0">
                    <a:latin typeface="Times New Roman" charset="0"/>
                    <a:ea typeface="新細明體" charset="-120"/>
                  </a:rPr>
                  <a:t> identical. They show the wave pattern as function of position for a fixed time and the wave pattern as function of time for a fixed position for the wave motion (Eq. 15.7 in text book) y=</a:t>
                </a:r>
                <a14:m>
                  <m:oMath xmlns:m="http://schemas.openxmlformats.org/officeDocument/2006/math">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r>
                          <a:rPr lang="en-US" i="1">
                            <a:latin typeface="Cambria Math" panose="02040503050406030204" pitchFamily="18" charset="0"/>
                          </a:rPr>
                          <m:t>𝑘𝑥</m:t>
                        </m:r>
                        <m:r>
                          <a:rPr lang="en-US" b="0" i="1" smtClean="0">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func>
                    <m:r>
                      <a:rPr lang="en-US" i="1">
                        <a:latin typeface="Cambria Math" panose="02040503050406030204" pitchFamily="18" charset="0"/>
                      </a:rPr>
                      <m:t>)</m:t>
                    </m:r>
                  </m:oMath>
                </a14:m>
                <a:r>
                  <a:rPr lang="en-US" dirty="0"/>
                  <a:t> </a:t>
                </a:r>
                <a:endParaRPr lang="en-US" altLang="x-none" dirty="0">
                  <a:latin typeface="Times New Roman" charset="0"/>
                  <a:ea typeface="新細明體" charset="-120"/>
                </a:endParaRPr>
              </a:p>
              <a:p>
                <a:pPr algn="l">
                  <a:buClr>
                    <a:srgbClr val="D33325"/>
                  </a:buClr>
                  <a:buFontTx/>
                  <a:buChar char="•"/>
                </a:pPr>
                <a:r>
                  <a:rPr lang="en-US" altLang="x-none" dirty="0">
                    <a:latin typeface="Times New Roman" charset="0"/>
                    <a:ea typeface="新細明體" charset="-120"/>
                  </a:rPr>
                  <a:t> Graph (a) shows the </a:t>
                </a:r>
                <a:r>
                  <a:rPr lang="en-US" altLang="x-none" i="1" dirty="0">
                    <a:latin typeface="Times New Roman" charset="0"/>
                    <a:ea typeface="新細明體" charset="-120"/>
                  </a:rPr>
                  <a:t>shape</a:t>
                </a:r>
                <a:r>
                  <a:rPr lang="en-US" altLang="x-none" dirty="0">
                    <a:latin typeface="Times New Roman" charset="0"/>
                    <a:ea typeface="新細明體" charset="-120"/>
                  </a:rPr>
                  <a:t> of the string at </a:t>
                </a:r>
                <a:r>
                  <a:rPr lang="en-US" altLang="x-none" i="1" dirty="0">
                    <a:latin typeface="Times New Roman" charset="0"/>
                    <a:ea typeface="新細明體" charset="-120"/>
                  </a:rPr>
                  <a:t>t</a:t>
                </a:r>
                <a:r>
                  <a:rPr lang="en-US" altLang="x-none" dirty="0">
                    <a:latin typeface="Times New Roman" charset="0"/>
                    <a:ea typeface="新細明體" charset="-120"/>
                  </a:rPr>
                  <a:t> = 0, but graph (b) shows the </a:t>
                </a:r>
                <a:r>
                  <a:rPr lang="en-US" altLang="x-none" i="1" dirty="0">
                    <a:latin typeface="Times New Roman" charset="0"/>
                    <a:ea typeface="新細明體" charset="-120"/>
                  </a:rPr>
                  <a:t>displacement</a:t>
                </a:r>
                <a:r>
                  <a:rPr lang="en-US" altLang="x-none" dirty="0">
                    <a:latin typeface="Times New Roman" charset="0"/>
                    <a:ea typeface="新細明體" charset="-120"/>
                  </a:rPr>
                  <a:t> </a:t>
                </a:r>
                <a:r>
                  <a:rPr lang="en-US" altLang="x-none" i="1" dirty="0">
                    <a:latin typeface="Times New Roman" charset="0"/>
                    <a:ea typeface="新細明體" charset="-120"/>
                  </a:rPr>
                  <a:t>y</a:t>
                </a:r>
                <a:r>
                  <a:rPr lang="en-US" altLang="x-none" dirty="0">
                    <a:latin typeface="Times New Roman" charset="0"/>
                    <a:ea typeface="新細明體" charset="-120"/>
                  </a:rPr>
                  <a:t> as a function of time at x= 0.</a:t>
                </a:r>
              </a:p>
            </p:txBody>
          </p:sp>
        </mc:Choice>
        <mc:Fallback xmlns="">
          <p:sp>
            <p:nvSpPr>
              <p:cNvPr id="26626" name="Rectangle 3"/>
              <p:cNvSpPr>
                <a:spLocks noRot="1" noChangeAspect="1" noMove="1" noResize="1" noEditPoints="1" noAdjustHandles="1" noChangeArrowheads="1" noChangeShapeType="1" noTextEdit="1"/>
              </p:cNvSpPr>
              <p:nvPr/>
            </p:nvSpPr>
            <p:spPr bwMode="auto">
              <a:xfrm>
                <a:off x="304800" y="838200"/>
                <a:ext cx="8610600" cy="2370522"/>
              </a:xfrm>
              <a:prstGeom prst="rect">
                <a:avLst/>
              </a:prstGeom>
              <a:blipFill>
                <a:blip r:embed="rId3"/>
                <a:stretch>
                  <a:fillRect l="-1180" t="-2128" r="-1770" b="-21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p>
                <a:r>
                  <a:rPr lang="en-US">
                    <a:noFill/>
                  </a:rPr>
                  <a:t> </a:t>
                </a:r>
              </a:p>
            </p:txBody>
          </p:sp>
        </mc:Fallback>
      </mc:AlternateContent>
      <p:pic>
        <p:nvPicPr>
          <p:cNvPr id="26627" name="Picture 4" descr="15_Figure09-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787" y="3048000"/>
            <a:ext cx="39862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15_Figure09-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352800"/>
            <a:ext cx="41179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5"/>
          <p:cNvSpPr>
            <a:spLocks noGrp="1"/>
          </p:cNvSpPr>
          <p:nvPr>
            <p:ph type="title"/>
          </p:nvPr>
        </p:nvSpPr>
        <p:spPr/>
        <p:txBody>
          <a:bodyPr/>
          <a:lstStyle/>
          <a:p>
            <a:r>
              <a:rPr lang="en-US" altLang="x-none">
                <a:ea typeface="新細明體" charset="-120"/>
              </a:rPr>
              <a:t>Example 15.2: Wave on a clothesline</a:t>
            </a:r>
          </a:p>
        </p:txBody>
      </p:sp>
      <p:sp>
        <p:nvSpPr>
          <p:cNvPr id="28674" name="TextBox 5"/>
          <p:cNvSpPr txBox="1">
            <a:spLocks noChangeArrowheads="1"/>
          </p:cNvSpPr>
          <p:nvPr/>
        </p:nvSpPr>
        <p:spPr bwMode="auto">
          <a:xfrm>
            <a:off x="381000" y="533400"/>
            <a:ext cx="8229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r>
              <a:rPr lang="en-US" altLang="x-none" sz="2000">
                <a:latin typeface="Times New Roman" charset="0"/>
              </a:rPr>
              <a:t>Cousin Throckmorton holds one end of the clothesline taut and wiggles it up and down sinusoidally with frequency 2.00 Hz and amplitude 0.075 m. The wave speed on the clothesline is v = 12.0 m/s. At t=0 Throcky</a:t>
            </a:r>
            <a:r>
              <a:rPr lang="ja-JP" altLang="en-US" sz="2000">
                <a:latin typeface="Times New Roman" charset="0"/>
              </a:rPr>
              <a:t>’</a:t>
            </a:r>
            <a:r>
              <a:rPr lang="en-US" altLang="ja-JP" sz="2000">
                <a:latin typeface="Times New Roman" charset="0"/>
              </a:rPr>
              <a:t>s end has maximum positive displacement and is instantaneously at rest. Assume that no wave bounces back from the far end. (a) Find the wave amplitude A, angular frequency </a:t>
            </a:r>
            <a:r>
              <a:rPr lang="en-US" altLang="ja-JP" sz="2000">
                <a:latin typeface="Symbol" charset="2"/>
              </a:rPr>
              <a:t>w</a:t>
            </a:r>
            <a:r>
              <a:rPr lang="en-US" altLang="ja-JP" sz="2000">
                <a:latin typeface="Times New Roman" charset="0"/>
              </a:rPr>
              <a:t>, period T,  wavelength </a:t>
            </a:r>
            <a:r>
              <a:rPr lang="en-US" altLang="ja-JP" sz="2000">
                <a:latin typeface="Symbol" charset="2"/>
              </a:rPr>
              <a:t>l</a:t>
            </a:r>
            <a:r>
              <a:rPr lang="en-US" altLang="ja-JP" sz="2000">
                <a:latin typeface="Times New Roman" charset="0"/>
              </a:rPr>
              <a:t> and  wave  number  k.  (b)  Write  a  wave function describing the wave. (c) Write equations for the displacement, as a function of time, of Throcky</a:t>
            </a:r>
            <a:r>
              <a:rPr lang="ja-JP" altLang="en-US" sz="2000">
                <a:latin typeface="Times New Roman" charset="0"/>
              </a:rPr>
              <a:t>’</a:t>
            </a:r>
            <a:r>
              <a:rPr lang="en-US" altLang="ja-JP" sz="2000">
                <a:latin typeface="Times New Roman" charset="0"/>
              </a:rPr>
              <a:t>s end of the clothesline and of a point 3.00 m from that end.</a:t>
            </a:r>
            <a:endParaRPr lang="en-US" altLang="x-none" sz="2000">
              <a:latin typeface="Times New Roman" charset="0"/>
            </a:endParaRPr>
          </a:p>
        </p:txBody>
      </p:sp>
      <p:grpSp>
        <p:nvGrpSpPr>
          <p:cNvPr id="28675" name="Group 8"/>
          <p:cNvGrpSpPr>
            <a:grpSpLocks/>
          </p:cNvGrpSpPr>
          <p:nvPr/>
        </p:nvGrpSpPr>
        <p:grpSpPr bwMode="auto">
          <a:xfrm>
            <a:off x="838200" y="3317875"/>
            <a:ext cx="6704013" cy="3463925"/>
            <a:chOff x="838200" y="3318165"/>
            <a:chExt cx="6704027" cy="3463635"/>
          </a:xfrm>
        </p:grpSpPr>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52800"/>
              <a:ext cx="624682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
          <p:nvSpPr>
            <p:cNvPr id="8" name="TextBox 7"/>
            <p:cNvSpPr txBox="1"/>
            <p:nvPr/>
          </p:nvSpPr>
          <p:spPr>
            <a:xfrm>
              <a:off x="838200" y="3318165"/>
              <a:ext cx="1470028" cy="369857"/>
            </a:xfrm>
            <a:prstGeom prst="rect">
              <a:avLst/>
            </a:prstGeom>
            <a:solidFill>
              <a:schemeClr val="bg1"/>
            </a:solidFill>
          </p:spPr>
          <p:txBody>
            <a:bodyPr>
              <a:spAutoFit/>
            </a:bodyPr>
            <a:lstStyle/>
            <a:p>
              <a:pPr>
                <a:defRPr/>
              </a:pPr>
              <a:r>
                <a:rPr lang="en-US" sz="1800" b="1" dirty="0">
                  <a:solidFill>
                    <a:schemeClr val="accent5">
                      <a:lumMod val="50000"/>
                    </a:schemeClr>
                  </a:solidFill>
                  <a:latin typeface="+mj-lt"/>
                  <a:ea typeface="+mn-ea"/>
                </a:rPr>
                <a:t>SOLUTION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6"/>
          <p:cNvGrpSpPr>
            <a:grpSpLocks/>
          </p:cNvGrpSpPr>
          <p:nvPr/>
        </p:nvGrpSpPr>
        <p:grpSpPr bwMode="auto">
          <a:xfrm>
            <a:off x="1219200" y="762000"/>
            <a:ext cx="6705600" cy="2133600"/>
            <a:chOff x="1524000" y="838200"/>
            <a:chExt cx="6945647" cy="2209800"/>
          </a:xfrm>
        </p:grpSpPr>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8200"/>
              <a:ext cx="627193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307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828800"/>
              <a:ext cx="694564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grpSp>
      <p:pic>
        <p:nvPicPr>
          <p:cNvPr id="30722"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3124200"/>
            <a:ext cx="658653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
        <p:nvSpPr>
          <p:cNvPr id="30723" name="Title 5"/>
          <p:cNvSpPr>
            <a:spLocks noGrp="1"/>
          </p:cNvSpPr>
          <p:nvPr>
            <p:ph type="title"/>
          </p:nvPr>
        </p:nvSpPr>
        <p:spPr/>
        <p:txBody>
          <a:bodyPr/>
          <a:lstStyle/>
          <a:p>
            <a:r>
              <a:rPr lang="en-US" altLang="x-none">
                <a:ea typeface="新細明體" charset="-120"/>
              </a:rPr>
              <a:t>Example 15.2: Wave on a clothesline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x-none">
                <a:ea typeface="新細明體" charset="-120"/>
              </a:rPr>
              <a:t>Goals</a:t>
            </a:r>
          </a:p>
        </p:txBody>
      </p:sp>
      <p:sp>
        <p:nvSpPr>
          <p:cNvPr id="6146" name="Rectangle 3"/>
          <p:cNvSpPr>
            <a:spLocks noGrp="1" noChangeArrowheads="1"/>
          </p:cNvSpPr>
          <p:nvPr>
            <p:ph type="body" idx="1"/>
          </p:nvPr>
        </p:nvSpPr>
        <p:spPr>
          <a:xfrm>
            <a:off x="254000" y="762000"/>
            <a:ext cx="8737600" cy="5356225"/>
          </a:xfrm>
        </p:spPr>
        <p:txBody>
          <a:bodyPr/>
          <a:lstStyle/>
          <a:p>
            <a:pPr lvl="1"/>
            <a:r>
              <a:rPr lang="en-US" altLang="x-none" sz="2400">
                <a:ea typeface="新細明體" charset="-120"/>
              </a:rPr>
              <a:t>To study the properties and varieties of mechanical waves</a:t>
            </a:r>
          </a:p>
          <a:p>
            <a:pPr lvl="1"/>
            <a:r>
              <a:rPr lang="en-US" altLang="x-none" sz="2400">
                <a:ea typeface="新細明體" charset="-120"/>
              </a:rPr>
              <a:t>To relate the </a:t>
            </a:r>
            <a:r>
              <a:rPr lang="en-US" altLang="x-none" sz="2400">
                <a:solidFill>
                  <a:srgbClr val="FF0000"/>
                </a:solidFill>
                <a:ea typeface="新細明體" charset="-120"/>
              </a:rPr>
              <a:t>speed, frequency, and wavelength </a:t>
            </a:r>
            <a:r>
              <a:rPr lang="en-US" altLang="x-none" sz="2400">
                <a:ea typeface="新細明體" charset="-120"/>
              </a:rPr>
              <a:t>of periodic waves </a:t>
            </a:r>
          </a:p>
          <a:p>
            <a:pPr lvl="1"/>
            <a:r>
              <a:rPr lang="en-US" altLang="x-none" sz="2400">
                <a:ea typeface="新細明體" charset="-120"/>
              </a:rPr>
              <a:t>To interpret </a:t>
            </a:r>
            <a:r>
              <a:rPr lang="en-US" altLang="x-none" sz="2400">
                <a:solidFill>
                  <a:srgbClr val="FF0000"/>
                </a:solidFill>
                <a:ea typeface="新細明體" charset="-120"/>
              </a:rPr>
              <a:t>periodic waves mathematically</a:t>
            </a:r>
          </a:p>
          <a:p>
            <a:pPr lvl="1"/>
            <a:r>
              <a:rPr lang="en-US" altLang="x-none" sz="2400">
                <a:ea typeface="新細明體" charset="-120"/>
              </a:rPr>
              <a:t>To calculate the </a:t>
            </a:r>
            <a:r>
              <a:rPr lang="en-US" altLang="x-none" sz="2400">
                <a:solidFill>
                  <a:srgbClr val="FF0000"/>
                </a:solidFill>
                <a:ea typeface="新細明體" charset="-120"/>
              </a:rPr>
              <a:t>speed</a:t>
            </a:r>
            <a:r>
              <a:rPr lang="en-US" altLang="x-none" sz="2400">
                <a:ea typeface="新細明體" charset="-120"/>
              </a:rPr>
              <a:t> of a wave on a string</a:t>
            </a:r>
          </a:p>
          <a:p>
            <a:pPr lvl="1"/>
            <a:r>
              <a:rPr lang="en-US" altLang="x-none" sz="2400">
                <a:ea typeface="新細明體" charset="-120"/>
              </a:rPr>
              <a:t>To calculate the </a:t>
            </a:r>
            <a:r>
              <a:rPr lang="en-US" altLang="x-none" sz="2400">
                <a:solidFill>
                  <a:srgbClr val="FF0000"/>
                </a:solidFill>
                <a:ea typeface="新細明體" charset="-120"/>
              </a:rPr>
              <a:t>energy</a:t>
            </a:r>
            <a:r>
              <a:rPr lang="en-US" altLang="x-none" sz="2400">
                <a:ea typeface="新細明體" charset="-120"/>
              </a:rPr>
              <a:t> of mechanical waves</a:t>
            </a:r>
          </a:p>
          <a:p>
            <a:pPr lvl="1"/>
            <a:r>
              <a:rPr lang="en-US" altLang="x-none" sz="2400">
                <a:ea typeface="新細明體" charset="-120"/>
              </a:rPr>
              <a:t>To understand the </a:t>
            </a:r>
            <a:r>
              <a:rPr lang="en-US" altLang="x-none" sz="2400">
                <a:solidFill>
                  <a:srgbClr val="FF0000"/>
                </a:solidFill>
                <a:ea typeface="新細明體" charset="-120"/>
              </a:rPr>
              <a:t>interference o</a:t>
            </a:r>
            <a:r>
              <a:rPr lang="en-US" altLang="x-none" sz="2400">
                <a:ea typeface="新細明體" charset="-120"/>
              </a:rPr>
              <a:t>f mechanical waves</a:t>
            </a:r>
          </a:p>
          <a:p>
            <a:pPr lvl="1"/>
            <a:r>
              <a:rPr lang="en-US" altLang="x-none" sz="2400">
                <a:ea typeface="新細明體" charset="-120"/>
              </a:rPr>
              <a:t>To analyze </a:t>
            </a:r>
            <a:r>
              <a:rPr lang="en-US" altLang="x-none" sz="2400">
                <a:solidFill>
                  <a:srgbClr val="FF0000"/>
                </a:solidFill>
                <a:ea typeface="新細明體" charset="-120"/>
              </a:rPr>
              <a:t>standing waves </a:t>
            </a:r>
            <a:r>
              <a:rPr lang="en-US" altLang="x-none" sz="2400">
                <a:ea typeface="新細明體" charset="-120"/>
              </a:rPr>
              <a:t>on a string</a:t>
            </a:r>
          </a:p>
          <a:p>
            <a:pPr lvl="1"/>
            <a:r>
              <a:rPr lang="en-US" altLang="x-none" sz="2400">
                <a:ea typeface="新細明體" charset="-120"/>
              </a:rPr>
              <a:t>To investigate the sound produced by stringed instruments</a:t>
            </a:r>
          </a:p>
          <a:p>
            <a:pPr lvl="1"/>
            <a:endParaRPr lang="en-US" altLang="x-none" sz="2400">
              <a:ea typeface="新細明體"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066800" y="4876800"/>
            <a:ext cx="6705600" cy="12954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pic>
        <p:nvPicPr>
          <p:cNvPr id="3277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300" y="4935538"/>
            <a:ext cx="65659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32771"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990600"/>
            <a:ext cx="6350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
        <p:nvSpPr>
          <p:cNvPr id="32772" name="Title 5"/>
          <p:cNvSpPr>
            <a:spLocks noGrp="1"/>
          </p:cNvSpPr>
          <p:nvPr>
            <p:ph type="title"/>
          </p:nvPr>
        </p:nvSpPr>
        <p:spPr/>
        <p:txBody>
          <a:bodyPr/>
          <a:lstStyle/>
          <a:p>
            <a:r>
              <a:rPr lang="en-US" altLang="x-none">
                <a:ea typeface="新細明體" charset="-120"/>
              </a:rPr>
              <a:t>Example 15.2: Wave on a clothesline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304800" y="76200"/>
            <a:ext cx="8839200" cy="476250"/>
          </a:xfrm>
        </p:spPr>
        <p:txBody>
          <a:bodyPr/>
          <a:lstStyle/>
          <a:p>
            <a:pPr marL="290513" indent="-290513"/>
            <a:r>
              <a:rPr lang="en-US" altLang="x-none" sz="2800">
                <a:ea typeface="新細明體" charset="-120"/>
              </a:rPr>
              <a:t>Particle velocity and acceleration in a sinusoidal wave</a:t>
            </a:r>
          </a:p>
        </p:txBody>
      </p:sp>
      <p:sp>
        <p:nvSpPr>
          <p:cNvPr id="34818" name="Rectangle 3"/>
          <p:cNvSpPr>
            <a:spLocks noGrp="1" noChangeArrowheads="1"/>
          </p:cNvSpPr>
          <p:nvPr>
            <p:ph type="body" idx="1"/>
          </p:nvPr>
        </p:nvSpPr>
        <p:spPr>
          <a:xfrm>
            <a:off x="228600" y="763588"/>
            <a:ext cx="8229600" cy="830262"/>
          </a:xfrm>
        </p:spPr>
        <p:txBody>
          <a:bodyPr/>
          <a:lstStyle/>
          <a:p>
            <a:pPr lvl="1"/>
            <a:r>
              <a:rPr lang="en-US" altLang="x-none" sz="2400">
                <a:ea typeface="新細明體" charset="-120"/>
              </a:rPr>
              <a:t>The graphs below show the velocity and acceleration of particles of a string carrying a transverse wave.</a:t>
            </a:r>
            <a:endParaRPr lang="el-GR" altLang="x-none" sz="2400">
              <a:ea typeface="ＭＳ Ｐゴシック" charset="-128"/>
            </a:endParaRPr>
          </a:p>
        </p:txBody>
      </p:sp>
      <p:pic>
        <p:nvPicPr>
          <p:cNvPr id="34819" name="Picture 4" descr="15_Figure10-I"/>
          <p:cNvPicPr>
            <a:picLocks noChangeAspect="1" noChangeArrowheads="1"/>
          </p:cNvPicPr>
          <p:nvPr/>
        </p:nvPicPr>
        <p:blipFill rotWithShape="1">
          <a:blip r:embed="rId3">
            <a:extLst>
              <a:ext uri="{28A0092B-C50C-407E-A947-70E740481C1C}">
                <a14:useLocalDpi xmlns:a14="http://schemas.microsoft.com/office/drawing/2010/main" val="0"/>
              </a:ext>
            </a:extLst>
          </a:blip>
          <a:srcRect r="833" b="6151"/>
          <a:stretch/>
        </p:blipFill>
        <p:spPr bwMode="auto">
          <a:xfrm>
            <a:off x="0" y="1993900"/>
            <a:ext cx="90678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611E342D-DAC8-9847-8E2F-E49B91FE81D7}"/>
              </a:ext>
            </a:extLst>
          </p:cNvPr>
          <p:cNvCxnSpPr/>
          <p:nvPr/>
        </p:nvCxnSpPr>
        <p:spPr bwMode="auto">
          <a:xfrm flipH="1">
            <a:off x="2057400" y="1593850"/>
            <a:ext cx="1143000" cy="84455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TextBox 5">
            <a:extLst>
              <a:ext uri="{FF2B5EF4-FFF2-40B4-BE49-F238E27FC236}">
                <a16:creationId xmlns:a16="http://schemas.microsoft.com/office/drawing/2014/main" id="{36DDA2DF-98B6-034F-9E2D-231D4194EC4A}"/>
              </a:ext>
            </a:extLst>
          </p:cNvPr>
          <p:cNvSpPr txBox="1"/>
          <p:nvPr/>
        </p:nvSpPr>
        <p:spPr>
          <a:xfrm>
            <a:off x="1219200" y="5710238"/>
            <a:ext cx="7010400" cy="1015663"/>
          </a:xfrm>
          <a:prstGeom prst="rect">
            <a:avLst/>
          </a:prstGeom>
          <a:solidFill>
            <a:srgbClr val="FFECD7"/>
          </a:solidFill>
        </p:spPr>
        <p:txBody>
          <a:bodyPr wrap="square" rtlCol="0">
            <a:spAutoFit/>
          </a:bodyPr>
          <a:lstStyle/>
          <a:p>
            <a:pPr algn="l"/>
            <a:r>
              <a:rPr lang="en-US" sz="2000" dirty="0"/>
              <a:t>This shows how the pattern looks at two different times. t=0, t=0.05T, which you can use to estimate the velocity and acceleration</a:t>
            </a:r>
          </a:p>
        </p:txBody>
      </p:sp>
      <p:cxnSp>
        <p:nvCxnSpPr>
          <p:cNvPr id="8" name="Straight Arrow Connector 7">
            <a:extLst>
              <a:ext uri="{FF2B5EF4-FFF2-40B4-BE49-F238E27FC236}">
                <a16:creationId xmlns:a16="http://schemas.microsoft.com/office/drawing/2014/main" id="{0415DE35-2FAA-A24E-AE02-B60FF33849FC}"/>
              </a:ext>
            </a:extLst>
          </p:cNvPr>
          <p:cNvCxnSpPr>
            <a:cxnSpLocks/>
            <a:stCxn id="6" idx="0"/>
          </p:cNvCxnSpPr>
          <p:nvPr/>
        </p:nvCxnSpPr>
        <p:spPr bwMode="auto">
          <a:xfrm flipV="1">
            <a:off x="4724400" y="4419600"/>
            <a:ext cx="1143000" cy="1290638"/>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Grp="1" noChangeArrowheads="1"/>
          </p:cNvSpPr>
          <p:nvPr>
            <p:ph type="body" idx="1"/>
          </p:nvPr>
        </p:nvSpPr>
        <p:spPr>
          <a:xfrm>
            <a:off x="0" y="914400"/>
            <a:ext cx="9144000" cy="4903788"/>
          </a:xfrm>
        </p:spPr>
        <p:txBody>
          <a:bodyPr/>
          <a:lstStyle/>
          <a:p>
            <a:pPr lvl="1">
              <a:lnSpc>
                <a:spcPct val="80000"/>
              </a:lnSpc>
            </a:pPr>
            <a:r>
              <a:rPr lang="en-US" altLang="x-none" sz="2400" dirty="0">
                <a:ea typeface="新細明體" charset="-120"/>
              </a:rPr>
              <a:t>Tension in string : F</a:t>
            </a:r>
          </a:p>
          <a:p>
            <a:pPr lvl="1">
              <a:lnSpc>
                <a:spcPct val="80000"/>
              </a:lnSpc>
            </a:pPr>
            <a:r>
              <a:rPr lang="en-US" altLang="x-none" sz="2400" dirty="0">
                <a:ea typeface="新細明體" charset="-120"/>
              </a:rPr>
              <a:t>Linear mass density: </a:t>
            </a:r>
            <a:r>
              <a:rPr lang="en-US" altLang="x-none" sz="2400" dirty="0">
                <a:latin typeface="Symbol" charset="2"/>
                <a:ea typeface="新細明體" charset="-120"/>
              </a:rPr>
              <a:t>m</a:t>
            </a:r>
          </a:p>
          <a:p>
            <a:pPr lvl="1">
              <a:lnSpc>
                <a:spcPct val="80000"/>
              </a:lnSpc>
            </a:pPr>
            <a:r>
              <a:rPr lang="en-US" altLang="x-none" sz="2400" dirty="0">
                <a:ea typeface="新細明體" charset="-120"/>
              </a:rPr>
              <a:t>The result is  </a:t>
            </a:r>
          </a:p>
          <a:p>
            <a:pPr lvl="1">
              <a:lnSpc>
                <a:spcPct val="80000"/>
              </a:lnSpc>
            </a:pPr>
            <a:endParaRPr lang="en-US" altLang="x-none" sz="2400" dirty="0">
              <a:ea typeface="新細明體" charset="-120"/>
            </a:endParaRPr>
          </a:p>
          <a:p>
            <a:pPr lvl="1">
              <a:lnSpc>
                <a:spcPct val="80000"/>
              </a:lnSpc>
            </a:pPr>
            <a:endParaRPr lang="en-US" altLang="x-none" sz="2400" dirty="0">
              <a:ea typeface="新細明體" charset="-120"/>
            </a:endParaRPr>
          </a:p>
          <a:p>
            <a:pPr lvl="1">
              <a:lnSpc>
                <a:spcPct val="80000"/>
              </a:lnSpc>
            </a:pPr>
            <a:r>
              <a:rPr lang="en-US" altLang="x-none" sz="2400" dirty="0">
                <a:ea typeface="新細明體" charset="-120"/>
              </a:rPr>
              <a:t>Derivation:</a:t>
            </a:r>
          </a:p>
          <a:p>
            <a:pPr lvl="1">
              <a:lnSpc>
                <a:spcPct val="80000"/>
              </a:lnSpc>
            </a:pPr>
            <a:endParaRPr lang="en-US" altLang="x-none" sz="2400" dirty="0">
              <a:ea typeface="新細明體" charset="-120"/>
            </a:endParaRPr>
          </a:p>
          <a:p>
            <a:pPr lvl="1">
              <a:lnSpc>
                <a:spcPct val="80000"/>
              </a:lnSpc>
            </a:pPr>
            <a:endParaRPr lang="en-US" altLang="x-none" sz="2400" dirty="0">
              <a:ea typeface="新細明體" charset="-120"/>
            </a:endParaRPr>
          </a:p>
          <a:p>
            <a:pPr lvl="2">
              <a:lnSpc>
                <a:spcPct val="80000"/>
              </a:lnSpc>
            </a:pPr>
            <a:r>
              <a:rPr lang="en-US" altLang="x-none" sz="2200" dirty="0">
                <a:ea typeface="新細明體" charset="-120"/>
              </a:rPr>
              <a:t>Impulse up to t =  change of total transverse momentum in moving portion</a:t>
            </a:r>
          </a:p>
        </p:txBody>
      </p:sp>
      <p:sp>
        <p:nvSpPr>
          <p:cNvPr id="36866" name="Rectangle 6"/>
          <p:cNvSpPr>
            <a:spLocks noChangeArrowheads="1"/>
          </p:cNvSpPr>
          <p:nvPr/>
        </p:nvSpPr>
        <p:spPr bwMode="auto">
          <a:xfrm>
            <a:off x="609600" y="2590800"/>
            <a:ext cx="2438400" cy="9144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36867"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The speed of a wave on a string</a:t>
            </a:r>
          </a:p>
        </p:txBody>
      </p:sp>
      <p:graphicFrame>
        <p:nvGraphicFramePr>
          <p:cNvPr id="36868" name="Object 3"/>
          <p:cNvGraphicFramePr>
            <a:graphicFrameLocks noChangeAspect="1"/>
          </p:cNvGraphicFramePr>
          <p:nvPr/>
        </p:nvGraphicFramePr>
        <p:xfrm>
          <a:off x="1371600" y="4114800"/>
          <a:ext cx="1143000" cy="803275"/>
        </p:xfrm>
        <a:graphic>
          <a:graphicData uri="http://schemas.openxmlformats.org/presentationml/2006/ole">
            <mc:AlternateContent xmlns:mc="http://schemas.openxmlformats.org/markup-compatibility/2006">
              <mc:Choice xmlns:v="urn:schemas-microsoft-com:vml" Requires="v">
                <p:oleObj spid="_x0000_s37167" name="Equation" r:id="rId4" imgW="596900" imgH="419100" progId="Equation.DSMT4">
                  <p:embed/>
                </p:oleObj>
              </mc:Choice>
              <mc:Fallback>
                <p:oleObj name="Equation" r:id="rId4" imgW="596900" imgH="419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114800"/>
                        <a:ext cx="11430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869" name="Group 9"/>
          <p:cNvGrpSpPr>
            <a:grpSpLocks/>
          </p:cNvGrpSpPr>
          <p:nvPr/>
        </p:nvGrpSpPr>
        <p:grpSpPr bwMode="auto">
          <a:xfrm>
            <a:off x="2498725" y="381000"/>
            <a:ext cx="6645275" cy="3200400"/>
            <a:chOff x="2498979" y="457200"/>
            <a:chExt cx="6645022" cy="3200400"/>
          </a:xfrm>
        </p:grpSpPr>
        <p:pic>
          <p:nvPicPr>
            <p:cNvPr id="36875" name="Picture 7" descr="15_11_Figur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8979" y="457200"/>
              <a:ext cx="664502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TextBox 8"/>
            <p:cNvSpPr txBox="1">
              <a:spLocks noChangeArrowheads="1"/>
            </p:cNvSpPr>
            <p:nvPr/>
          </p:nvSpPr>
          <p:spPr bwMode="auto">
            <a:xfrm>
              <a:off x="4673771" y="2667000"/>
              <a:ext cx="27938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sz="1200" i="1">
                  <a:latin typeface="Times New Roman" charset="0"/>
                  <a:ea typeface="新細明體" charset="-120"/>
                </a:rPr>
                <a:t>F</a:t>
              </a:r>
            </a:p>
          </p:txBody>
        </p:sp>
      </p:grpSp>
      <p:graphicFrame>
        <p:nvGraphicFramePr>
          <p:cNvPr id="36870" name="Object 4"/>
          <p:cNvGraphicFramePr>
            <a:graphicFrameLocks noChangeAspect="1"/>
          </p:cNvGraphicFramePr>
          <p:nvPr/>
        </p:nvGraphicFramePr>
        <p:xfrm>
          <a:off x="1289050" y="5867400"/>
          <a:ext cx="1701800" cy="485775"/>
        </p:xfrm>
        <a:graphic>
          <a:graphicData uri="http://schemas.openxmlformats.org/presentationml/2006/ole">
            <mc:AlternateContent xmlns:mc="http://schemas.openxmlformats.org/markup-compatibility/2006">
              <mc:Choice xmlns:v="urn:schemas-microsoft-com:vml" Requires="v">
                <p:oleObj spid="_x0000_s37168" name="Equation" r:id="rId7" imgW="888614" imgH="253890" progId="Equation.DSMT4">
                  <p:embed/>
                </p:oleObj>
              </mc:Choice>
              <mc:Fallback>
                <p:oleObj name="Equation" r:id="rId7" imgW="888614" imgH="25389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50" y="5867400"/>
                        <a:ext cx="170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1" name="Object 5"/>
          <p:cNvGraphicFramePr>
            <a:graphicFrameLocks noChangeAspect="1"/>
          </p:cNvGraphicFramePr>
          <p:nvPr/>
        </p:nvGraphicFramePr>
        <p:xfrm>
          <a:off x="3162300" y="5638800"/>
          <a:ext cx="3162300" cy="852488"/>
        </p:xfrm>
        <a:graphic>
          <a:graphicData uri="http://schemas.openxmlformats.org/presentationml/2006/ole">
            <mc:AlternateContent xmlns:mc="http://schemas.openxmlformats.org/markup-compatibility/2006">
              <mc:Choice xmlns:v="urn:schemas-microsoft-com:vml" Requires="v">
                <p:oleObj spid="_x0000_s37169" name="Equation" r:id="rId9" imgW="1651000" imgH="444500" progId="Equation.DSMT4">
                  <p:embed/>
                </p:oleObj>
              </mc:Choice>
              <mc:Fallback>
                <p:oleObj name="Equation" r:id="rId9" imgW="1651000" imgH="4445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2300" y="5638800"/>
                        <a:ext cx="31623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2" name="Object 6"/>
          <p:cNvGraphicFramePr>
            <a:graphicFrameLocks noChangeAspect="1"/>
          </p:cNvGraphicFramePr>
          <p:nvPr/>
        </p:nvGraphicFramePr>
        <p:xfrm>
          <a:off x="762000" y="2590800"/>
          <a:ext cx="2190750" cy="901700"/>
        </p:xfrm>
        <a:graphic>
          <a:graphicData uri="http://schemas.openxmlformats.org/presentationml/2006/ole">
            <mc:AlternateContent xmlns:mc="http://schemas.openxmlformats.org/markup-compatibility/2006">
              <mc:Choice xmlns:v="urn:schemas-microsoft-com:vml" Requires="v">
                <p:oleObj spid="_x0000_s37170" name="Equation" r:id="rId11" imgW="1143000" imgH="469900" progId="Equation.DSMT4">
                  <p:embed/>
                </p:oleObj>
              </mc:Choice>
              <mc:Fallback>
                <p:oleObj name="Equation" r:id="rId11" imgW="1143000" imgH="4699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2590800"/>
                        <a:ext cx="21907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TextBox 1"/>
          <p:cNvSpPr txBox="1">
            <a:spLocks noChangeArrowheads="1"/>
          </p:cNvSpPr>
          <p:nvPr/>
        </p:nvSpPr>
        <p:spPr bwMode="auto">
          <a:xfrm>
            <a:off x="4191000" y="388620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just"/>
            <a:r>
              <a:rPr lang="en-US" altLang="x-none" sz="1800" dirty="0"/>
              <a:t>The resultant  of F and </a:t>
            </a:r>
            <a:r>
              <a:rPr lang="en-US" altLang="x-none" sz="1800" dirty="0" err="1"/>
              <a:t>F</a:t>
            </a:r>
            <a:r>
              <a:rPr lang="en-US" altLang="x-none" sz="1800" baseline="-25000" dirty="0" err="1"/>
              <a:t>y</a:t>
            </a:r>
            <a:r>
              <a:rPr lang="en-US" altLang="x-none" sz="1800" dirty="0"/>
              <a:t> must be along the </a:t>
            </a:r>
            <a:r>
              <a:rPr lang="en-US" altLang="x-none" sz="1800" dirty="0" err="1"/>
              <a:t>directon</a:t>
            </a:r>
            <a:r>
              <a:rPr lang="en-US" altLang="x-none" sz="1800" dirty="0"/>
              <a:t> of the stretched  string, </a:t>
            </a:r>
            <a:r>
              <a:rPr lang="en-US" altLang="x-none" sz="1800" dirty="0">
                <a:solidFill>
                  <a:srgbClr val="FF0000"/>
                </a:solidFill>
              </a:rPr>
              <a:t>because it is a stretched string!</a:t>
            </a:r>
          </a:p>
        </p:txBody>
      </p:sp>
      <p:cxnSp>
        <p:nvCxnSpPr>
          <p:cNvPr id="36874" name="Straight Arrow Connector 3"/>
          <p:cNvCxnSpPr>
            <a:cxnSpLocks noChangeShapeType="1"/>
          </p:cNvCxnSpPr>
          <p:nvPr/>
        </p:nvCxnSpPr>
        <p:spPr bwMode="auto">
          <a:xfrm flipH="1">
            <a:off x="2819400" y="4343400"/>
            <a:ext cx="1371600" cy="1524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Calculating wave speed</a:t>
            </a:r>
          </a:p>
        </p:txBody>
      </p:sp>
      <p:sp>
        <p:nvSpPr>
          <p:cNvPr id="41986" name="Text Box 3"/>
          <p:cNvSpPr txBox="1">
            <a:spLocks noChangeArrowheads="1"/>
          </p:cNvSpPr>
          <p:nvPr/>
        </p:nvSpPr>
        <p:spPr bwMode="auto">
          <a:xfrm>
            <a:off x="381000" y="762000"/>
            <a:ext cx="868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sz="2600" b="1">
                <a:latin typeface="Times New Roman" charset="0"/>
                <a:ea typeface="新細明體" charset="-120"/>
              </a:rPr>
              <a:t>Example 15.3:  vertical rope attached to a weight</a:t>
            </a:r>
          </a:p>
        </p:txBody>
      </p:sp>
      <p:sp>
        <p:nvSpPr>
          <p:cNvPr id="41987" name="TextBox 4"/>
          <p:cNvSpPr txBox="1">
            <a:spLocks noChangeArrowheads="1"/>
          </p:cNvSpPr>
          <p:nvPr/>
        </p:nvSpPr>
        <p:spPr bwMode="auto">
          <a:xfrm>
            <a:off x="609600" y="1255713"/>
            <a:ext cx="40386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r>
              <a:rPr lang="en-US" altLang="x-none" sz="2000">
                <a:latin typeface="Times New Roman" charset="0"/>
              </a:rPr>
              <a:t>One end of a 2-kg rope is tied to a support at the top of a mine shaft 80.0 m deep. The rope is stretched taut by a 20 kg box of rocks attached at the bottom. </a:t>
            </a:r>
          </a:p>
          <a:p>
            <a:pPr algn="l">
              <a:buFontTx/>
              <a:buAutoNum type="alphaLcParenBoth"/>
            </a:pPr>
            <a:r>
              <a:rPr lang="en-US" altLang="x-none" sz="2000">
                <a:latin typeface="Times New Roman" charset="0"/>
              </a:rPr>
              <a:t>The geologist at the bottom of  the  shaft  signals  to  a  colleague  at  the  top  by  jerking  the  rope sideways.  What  is  the  speed  of  a  transverse  wave  on  the  rope? </a:t>
            </a:r>
          </a:p>
          <a:p>
            <a:pPr algn="l">
              <a:buFontTx/>
              <a:buAutoNum type="alphaLcParenBoth"/>
            </a:pPr>
            <a:r>
              <a:rPr lang="en-US" altLang="x-none" sz="2000">
                <a:latin typeface="Times New Roman" charset="0"/>
              </a:rPr>
              <a:t>If a point on the rope is in transverse SHM with ƒ = 2.00 Hz, how many cycles of the wave are there in the rope</a:t>
            </a:r>
            <a:r>
              <a:rPr lang="ja-JP" altLang="en-US" sz="2000">
                <a:latin typeface="Times New Roman" charset="0"/>
              </a:rPr>
              <a:t>’</a:t>
            </a:r>
            <a:r>
              <a:rPr lang="en-US" altLang="ja-JP" sz="2000">
                <a:latin typeface="Times New Roman" charset="0"/>
              </a:rPr>
              <a:t>s length?</a:t>
            </a:r>
            <a:endParaRPr lang="en-US" altLang="x-none" sz="2000">
              <a:latin typeface="Times New Roman" charset="0"/>
            </a:endParaRP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371600"/>
            <a:ext cx="3778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990600" y="5437188"/>
            <a:ext cx="6324600" cy="11430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44034"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Calculating wave speed</a:t>
            </a:r>
          </a:p>
        </p:txBody>
      </p:sp>
      <p:pic>
        <p:nvPicPr>
          <p:cNvPr id="4403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4800"/>
            <a:ext cx="3778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grpSp>
        <p:nvGrpSpPr>
          <p:cNvPr id="44036" name="Group 9"/>
          <p:cNvGrpSpPr>
            <a:grpSpLocks/>
          </p:cNvGrpSpPr>
          <p:nvPr/>
        </p:nvGrpSpPr>
        <p:grpSpPr bwMode="auto">
          <a:xfrm>
            <a:off x="0" y="762000"/>
            <a:ext cx="5353050" cy="4419600"/>
            <a:chOff x="0" y="1447800"/>
            <a:chExt cx="5353561" cy="4419600"/>
          </a:xfrm>
        </p:grpSpPr>
        <p:grpSp>
          <p:nvGrpSpPr>
            <p:cNvPr id="44038" name="Group 7"/>
            <p:cNvGrpSpPr>
              <a:grpSpLocks/>
            </p:cNvGrpSpPr>
            <p:nvPr/>
          </p:nvGrpSpPr>
          <p:grpSpPr bwMode="auto">
            <a:xfrm>
              <a:off x="304800" y="1447800"/>
              <a:ext cx="5048761" cy="4419600"/>
              <a:chOff x="609600" y="1447800"/>
              <a:chExt cx="3108325" cy="2720975"/>
            </a:xfrm>
          </p:grpSpPr>
          <p:pic>
            <p:nvPicPr>
              <p:cNvPr id="440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47800"/>
                <a:ext cx="26447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4404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276600"/>
                <a:ext cx="31083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grpSp>
        <p:sp>
          <p:nvSpPr>
            <p:cNvPr id="9" name="TextBox 8"/>
            <p:cNvSpPr txBox="1"/>
            <p:nvPr/>
          </p:nvSpPr>
          <p:spPr>
            <a:xfrm>
              <a:off x="0" y="1447800"/>
              <a:ext cx="1143109" cy="307975"/>
            </a:xfrm>
            <a:prstGeom prst="rect">
              <a:avLst/>
            </a:prstGeom>
            <a:solidFill>
              <a:schemeClr val="bg1"/>
            </a:solidFill>
          </p:spPr>
          <p:txBody>
            <a:bodyPr>
              <a:spAutoFit/>
            </a:bodyPr>
            <a:lstStyle/>
            <a:p>
              <a:pPr>
                <a:defRPr/>
              </a:pPr>
              <a:r>
                <a:rPr lang="en-US" sz="1400" b="1" dirty="0">
                  <a:solidFill>
                    <a:schemeClr val="accent5">
                      <a:lumMod val="50000"/>
                    </a:schemeClr>
                  </a:solidFill>
                  <a:latin typeface="+mj-lt"/>
                  <a:ea typeface="+mn-ea"/>
                </a:rPr>
                <a:t>SOLUTION</a:t>
              </a:r>
            </a:p>
          </p:txBody>
        </p:sp>
      </p:grpSp>
      <p:pic>
        <p:nvPicPr>
          <p:cNvPr id="44037"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6800" y="5562600"/>
            <a:ext cx="61722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304800" y="76200"/>
            <a:ext cx="8534400" cy="515938"/>
          </a:xfrm>
        </p:spPr>
        <p:txBody>
          <a:bodyPr/>
          <a:lstStyle/>
          <a:p>
            <a:r>
              <a:rPr lang="en-US" altLang="x-none" dirty="0">
                <a:ea typeface="ＭＳ Ｐゴシック" charset="-128"/>
              </a:rPr>
              <a:t>Energy transfer in a transverse wave</a:t>
            </a:r>
          </a:p>
        </p:txBody>
      </p:sp>
      <p:sp>
        <p:nvSpPr>
          <p:cNvPr id="46082" name="Content Placeholder 2"/>
          <p:cNvSpPr>
            <a:spLocks noGrp="1"/>
          </p:cNvSpPr>
          <p:nvPr>
            <p:ph idx="1"/>
          </p:nvPr>
        </p:nvSpPr>
        <p:spPr>
          <a:xfrm>
            <a:off x="228600" y="685800"/>
            <a:ext cx="8610600" cy="5595378"/>
          </a:xfrm>
        </p:spPr>
        <p:txBody>
          <a:bodyPr/>
          <a:lstStyle/>
          <a:p>
            <a:pPr>
              <a:buFont typeface="Arial" panose="020B0604020202020204" pitchFamily="34" charset="0"/>
              <a:buChar char="•"/>
            </a:pPr>
            <a:r>
              <a:rPr lang="en-US" altLang="x-none" sz="2400" dirty="0">
                <a:ea typeface="ＭＳ Ｐゴシック" charset="-128"/>
              </a:rPr>
              <a:t>In a transverse wave on a string,  particle A moves up and down and exerts force on the </a:t>
            </a:r>
            <a:r>
              <a:rPr lang="en-US" altLang="x-none" sz="2400" dirty="0" err="1">
                <a:ea typeface="ＭＳ Ｐゴシック" charset="-128"/>
              </a:rPr>
              <a:t>neighbouring</a:t>
            </a:r>
            <a:r>
              <a:rPr lang="en-US" altLang="x-none" sz="2400" dirty="0">
                <a:ea typeface="ＭＳ Ｐゴシック" charset="-128"/>
              </a:rPr>
              <a:t> particle B and causes B to move up and down</a:t>
            </a:r>
          </a:p>
          <a:p>
            <a:pPr>
              <a:buFont typeface="Arial" panose="020B0604020202020204" pitchFamily="34" charset="0"/>
              <a:buChar char="•"/>
            </a:pPr>
            <a:r>
              <a:rPr lang="en-US" altLang="x-none" sz="2400" dirty="0">
                <a:ea typeface="ＭＳ Ｐゴシック" charset="-128"/>
              </a:rPr>
              <a:t>The particle A does work on particle B and delivers energy to B. energy is transferred to B from A. B will transfer the energy to another particle next to B</a:t>
            </a:r>
          </a:p>
          <a:p>
            <a:pPr>
              <a:buFont typeface="Arial" panose="020B0604020202020204" pitchFamily="34" charset="0"/>
              <a:buChar char="•"/>
            </a:pPr>
            <a:r>
              <a:rPr lang="en-US" altLang="x-none" sz="2400" dirty="0">
                <a:ea typeface="ＭＳ Ｐゴシック" charset="-128"/>
              </a:rPr>
              <a:t>Thus, a transverse wave transfers energy along the string. </a:t>
            </a:r>
          </a:p>
          <a:p>
            <a:pPr>
              <a:buFont typeface="Arial" panose="020B0604020202020204" pitchFamily="34" charset="0"/>
              <a:buChar char="•"/>
            </a:pPr>
            <a:r>
              <a:rPr lang="en-US" altLang="x-none" sz="2400" dirty="0">
                <a:ea typeface="ＭＳ Ｐゴシック" charset="-128"/>
              </a:rPr>
              <a:t>Work done=</a:t>
            </a:r>
            <a:r>
              <a:rPr lang="en-US" altLang="x-none" sz="2400" dirty="0" err="1">
                <a:ea typeface="ＭＳ Ｐゴシック" charset="-128"/>
              </a:rPr>
              <a:t>forceX</a:t>
            </a:r>
            <a:r>
              <a:rPr lang="en-US" altLang="x-none" sz="2400" dirty="0">
                <a:ea typeface="ＭＳ Ｐゴシック" charset="-128"/>
              </a:rPr>
              <a:t> displacement</a:t>
            </a:r>
          </a:p>
          <a:p>
            <a:pPr>
              <a:buFont typeface="Arial" panose="020B0604020202020204" pitchFamily="34" charset="0"/>
              <a:buChar char="•"/>
            </a:pPr>
            <a:r>
              <a:rPr lang="en-US" altLang="x-none" sz="2400" dirty="0">
                <a:ea typeface="ＭＳ Ｐゴシック" charset="-128"/>
              </a:rPr>
              <a:t>Power is the rate of transfer of energy</a:t>
            </a:r>
          </a:p>
          <a:p>
            <a:pPr marL="0" indent="0"/>
            <a:r>
              <a:rPr lang="en-US" altLang="x-none" sz="2400" dirty="0">
                <a:ea typeface="ＭＳ Ｐゴシック" charset="-128"/>
              </a:rPr>
              <a:t>     =force X velocity</a:t>
            </a:r>
          </a:p>
          <a:p>
            <a:endParaRPr lang="en-US" altLang="x-none" sz="2400" dirty="0">
              <a:ea typeface="ＭＳ Ｐゴシック"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8"/>
          <p:cNvSpPr>
            <a:spLocks noChangeArrowheads="1"/>
          </p:cNvSpPr>
          <p:nvPr/>
        </p:nvSpPr>
        <p:spPr bwMode="auto">
          <a:xfrm>
            <a:off x="679598" y="5354637"/>
            <a:ext cx="3429000" cy="6858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47106" name="Rectangle 2"/>
          <p:cNvSpPr>
            <a:spLocks noGrp="1" noChangeArrowheads="1"/>
          </p:cNvSpPr>
          <p:nvPr>
            <p:ph type="title"/>
          </p:nvPr>
        </p:nvSpPr>
        <p:spPr>
          <a:xfrm>
            <a:off x="304800" y="76200"/>
            <a:ext cx="8839200" cy="503238"/>
          </a:xfrm>
        </p:spPr>
        <p:txBody>
          <a:bodyPr/>
          <a:lstStyle/>
          <a:p>
            <a:pPr marL="290513" indent="-290513"/>
            <a:r>
              <a:rPr lang="en-US" altLang="x-none" dirty="0">
                <a:ea typeface="新細明體" charset="-120"/>
              </a:rPr>
              <a:t>Power of energy transfer in a wave</a:t>
            </a:r>
          </a:p>
        </p:txBody>
      </p:sp>
      <p:sp>
        <p:nvSpPr>
          <p:cNvPr id="47107" name="Text Box 3"/>
          <p:cNvSpPr txBox="1">
            <a:spLocks noChangeArrowheads="1"/>
          </p:cNvSpPr>
          <p:nvPr/>
        </p:nvSpPr>
        <p:spPr bwMode="auto">
          <a:xfrm>
            <a:off x="228600" y="609600"/>
            <a:ext cx="8610600" cy="286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dirty="0">
                <a:latin typeface="Times New Roman" charset="0"/>
                <a:ea typeface="新細明體" charset="-120"/>
              </a:rPr>
              <a:t>A wave transfers power along a string because it transfers energy.</a:t>
            </a:r>
          </a:p>
          <a:p>
            <a:pPr algn="l">
              <a:spcBef>
                <a:spcPct val="50000"/>
              </a:spcBef>
              <a:buClr>
                <a:srgbClr val="D33325"/>
              </a:buClr>
              <a:buFontTx/>
              <a:buChar char="•"/>
            </a:pPr>
            <a:endParaRPr lang="en-US" altLang="x-none" dirty="0">
              <a:latin typeface="Times New Roman" charset="0"/>
              <a:ea typeface="新細明體" charset="-120"/>
            </a:endParaRPr>
          </a:p>
          <a:p>
            <a:pPr algn="l">
              <a:spcBef>
                <a:spcPct val="50000"/>
              </a:spcBef>
              <a:buClr>
                <a:srgbClr val="D33325"/>
              </a:buClr>
              <a:buFontTx/>
              <a:buChar char="•"/>
            </a:pPr>
            <a:endParaRPr lang="en-US" altLang="x-none" dirty="0">
              <a:latin typeface="Times New Roman" charset="0"/>
              <a:ea typeface="新細明體" charset="-120"/>
            </a:endParaRPr>
          </a:p>
          <a:p>
            <a:pPr algn="l">
              <a:spcBef>
                <a:spcPct val="50000"/>
              </a:spcBef>
              <a:buClr>
                <a:srgbClr val="D33325"/>
              </a:buClr>
              <a:buFontTx/>
              <a:buChar char="•"/>
            </a:pPr>
            <a:r>
              <a:rPr lang="en-US" altLang="x-none" dirty="0">
                <a:latin typeface="Times New Roman" charset="0"/>
                <a:ea typeface="新細明體" charset="-120"/>
              </a:rPr>
              <a:t>The average power is proportional to the </a:t>
            </a:r>
            <a:r>
              <a:rPr lang="en-US" altLang="x-none" i="1" dirty="0">
                <a:latin typeface="Times New Roman" charset="0"/>
                <a:ea typeface="新細明體" charset="-120"/>
              </a:rPr>
              <a:t>square</a:t>
            </a:r>
            <a:r>
              <a:rPr lang="en-US" altLang="x-none" dirty="0">
                <a:latin typeface="Times New Roman" charset="0"/>
                <a:ea typeface="新細明體" charset="-120"/>
              </a:rPr>
              <a:t> of the amplitude and to the </a:t>
            </a:r>
            <a:r>
              <a:rPr lang="en-US" altLang="x-none" i="1" dirty="0">
                <a:latin typeface="Times New Roman" charset="0"/>
                <a:ea typeface="新細明體" charset="-120"/>
              </a:rPr>
              <a:t>square</a:t>
            </a:r>
            <a:r>
              <a:rPr lang="en-US" altLang="x-none" dirty="0">
                <a:latin typeface="Times New Roman" charset="0"/>
                <a:ea typeface="新細明體" charset="-120"/>
              </a:rPr>
              <a:t> of the frequency. This result is true for all waves.</a:t>
            </a:r>
          </a:p>
        </p:txBody>
      </p:sp>
      <p:graphicFrame>
        <p:nvGraphicFramePr>
          <p:cNvPr id="47108" name="Object 2"/>
          <p:cNvGraphicFramePr>
            <a:graphicFrameLocks noChangeAspect="1"/>
          </p:cNvGraphicFramePr>
          <p:nvPr>
            <p:extLst>
              <p:ext uri="{D42A27DB-BD31-4B8C-83A1-F6EECF244321}">
                <p14:modId xmlns:p14="http://schemas.microsoft.com/office/powerpoint/2010/main" val="1678608754"/>
              </p:ext>
            </p:extLst>
          </p:nvPr>
        </p:nvGraphicFramePr>
        <p:xfrm>
          <a:off x="628983" y="1259147"/>
          <a:ext cx="5499100" cy="762000"/>
        </p:xfrm>
        <a:graphic>
          <a:graphicData uri="http://schemas.openxmlformats.org/presentationml/2006/ole">
            <mc:AlternateContent xmlns:mc="http://schemas.openxmlformats.org/markup-compatibility/2006">
              <mc:Choice xmlns:v="urn:schemas-microsoft-com:vml" Requires="v">
                <p:oleObj spid="_x0000_s47477" name="Equation" r:id="rId4" imgW="3022600" imgH="419100" progId="Equation.DSMT4">
                  <p:embed/>
                </p:oleObj>
              </mc:Choice>
              <mc:Fallback>
                <p:oleObj name="Equation" r:id="rId4" imgW="3022600" imgH="4191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83" y="1259147"/>
                        <a:ext cx="5499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3"/>
          <p:cNvGraphicFramePr>
            <a:graphicFrameLocks noChangeAspect="1"/>
          </p:cNvGraphicFramePr>
          <p:nvPr>
            <p:extLst>
              <p:ext uri="{D42A27DB-BD31-4B8C-83A1-F6EECF244321}">
                <p14:modId xmlns:p14="http://schemas.microsoft.com/office/powerpoint/2010/main" val="1433803956"/>
              </p:ext>
            </p:extLst>
          </p:nvPr>
        </p:nvGraphicFramePr>
        <p:xfrm>
          <a:off x="685800" y="3276600"/>
          <a:ext cx="4383088" cy="762000"/>
        </p:xfrm>
        <a:graphic>
          <a:graphicData uri="http://schemas.openxmlformats.org/presentationml/2006/ole">
            <mc:AlternateContent xmlns:mc="http://schemas.openxmlformats.org/markup-compatibility/2006">
              <mc:Choice xmlns:v="urn:schemas-microsoft-com:vml" Requires="v">
                <p:oleObj spid="_x0000_s47478" name="Equation" r:id="rId6" imgW="2628900" imgH="457200" progId="Equation.DSMT4">
                  <p:embed/>
                </p:oleObj>
              </mc:Choice>
              <mc:Fallback>
                <p:oleObj name="Equation" r:id="rId6" imgW="26289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276600"/>
                        <a:ext cx="4383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0" name="Object 4"/>
          <p:cNvGraphicFramePr>
            <a:graphicFrameLocks noChangeAspect="1"/>
          </p:cNvGraphicFramePr>
          <p:nvPr>
            <p:extLst>
              <p:ext uri="{D42A27DB-BD31-4B8C-83A1-F6EECF244321}">
                <p14:modId xmlns:p14="http://schemas.microsoft.com/office/powerpoint/2010/main" val="1126575502"/>
              </p:ext>
            </p:extLst>
          </p:nvPr>
        </p:nvGraphicFramePr>
        <p:xfrm>
          <a:off x="650358" y="4156075"/>
          <a:ext cx="5405438" cy="831850"/>
        </p:xfrm>
        <a:graphic>
          <a:graphicData uri="http://schemas.openxmlformats.org/presentationml/2006/ole">
            <mc:AlternateContent xmlns:mc="http://schemas.openxmlformats.org/markup-compatibility/2006">
              <mc:Choice xmlns:v="urn:schemas-microsoft-com:vml" Requires="v">
                <p:oleObj spid="_x0000_s47479" name="Equation" r:id="rId8" imgW="2971800" imgH="457200" progId="Equation.DSMT4">
                  <p:embed/>
                </p:oleObj>
              </mc:Choice>
              <mc:Fallback>
                <p:oleObj name="Equation" r:id="rId8" imgW="2971800" imgH="4572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0358" y="4156075"/>
                        <a:ext cx="54054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1" name="Object 5"/>
          <p:cNvGraphicFramePr>
            <a:graphicFrameLocks noChangeAspect="1"/>
          </p:cNvGraphicFramePr>
          <p:nvPr>
            <p:extLst>
              <p:ext uri="{D42A27DB-BD31-4B8C-83A1-F6EECF244321}">
                <p14:modId xmlns:p14="http://schemas.microsoft.com/office/powerpoint/2010/main" val="3365617681"/>
              </p:ext>
            </p:extLst>
          </p:nvPr>
        </p:nvGraphicFramePr>
        <p:xfrm>
          <a:off x="806450" y="5435601"/>
          <a:ext cx="3187700" cy="461962"/>
        </p:xfrm>
        <a:graphic>
          <a:graphicData uri="http://schemas.openxmlformats.org/presentationml/2006/ole">
            <mc:AlternateContent xmlns:mc="http://schemas.openxmlformats.org/markup-compatibility/2006">
              <mc:Choice xmlns:v="urn:schemas-microsoft-com:vml" Requires="v">
                <p:oleObj spid="_x0000_s47480" name="Equation" r:id="rId10" imgW="1752600" imgH="254000" progId="Equation.DSMT4">
                  <p:embed/>
                </p:oleObj>
              </mc:Choice>
              <mc:Fallback>
                <p:oleObj name="Equation" r:id="rId10" imgW="1752600" imgH="2540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450" y="5435601"/>
                        <a:ext cx="318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2" name="Rectangle 9"/>
          <p:cNvSpPr>
            <a:spLocks noChangeArrowheads="1"/>
          </p:cNvSpPr>
          <p:nvPr/>
        </p:nvSpPr>
        <p:spPr bwMode="auto">
          <a:xfrm>
            <a:off x="4627378" y="5404974"/>
            <a:ext cx="3429000" cy="6858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47113" name="Object 6"/>
          <p:cNvGraphicFramePr>
            <a:graphicFrameLocks noChangeAspect="1"/>
          </p:cNvGraphicFramePr>
          <p:nvPr>
            <p:extLst>
              <p:ext uri="{D42A27DB-BD31-4B8C-83A1-F6EECF244321}">
                <p14:modId xmlns:p14="http://schemas.microsoft.com/office/powerpoint/2010/main" val="4257468338"/>
              </p:ext>
            </p:extLst>
          </p:nvPr>
        </p:nvGraphicFramePr>
        <p:xfrm>
          <a:off x="4700587" y="5369585"/>
          <a:ext cx="3279775" cy="715963"/>
        </p:xfrm>
        <a:graphic>
          <a:graphicData uri="http://schemas.openxmlformats.org/presentationml/2006/ole">
            <mc:AlternateContent xmlns:mc="http://schemas.openxmlformats.org/markup-compatibility/2006">
              <mc:Choice xmlns:v="urn:schemas-microsoft-com:vml" Requires="v">
                <p:oleObj spid="_x0000_s47481" name="Equation" r:id="rId12" imgW="1803400" imgH="393700" progId="Equation.DSMT4">
                  <p:embed/>
                </p:oleObj>
              </mc:Choice>
              <mc:Fallback>
                <p:oleObj name="Equation" r:id="rId12" imgW="1803400" imgH="3937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0587" y="5369585"/>
                        <a:ext cx="32797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4" name="TextBox 1"/>
          <p:cNvSpPr txBox="1">
            <a:spLocks noChangeArrowheads="1"/>
          </p:cNvSpPr>
          <p:nvPr/>
        </p:nvSpPr>
        <p:spPr bwMode="auto">
          <a:xfrm>
            <a:off x="1066800" y="6096000"/>
            <a:ext cx="5273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Average means average over a cycle</a:t>
            </a:r>
          </a:p>
        </p:txBody>
      </p:sp>
      <p:pic>
        <p:nvPicPr>
          <p:cNvPr id="2" name="Picture 1">
            <a:extLst>
              <a:ext uri="{FF2B5EF4-FFF2-40B4-BE49-F238E27FC236}">
                <a16:creationId xmlns:a16="http://schemas.microsoft.com/office/drawing/2014/main" id="{BDB2E883-30B7-4243-9A05-B41619D3695F}"/>
              </a:ext>
            </a:extLst>
          </p:cNvPr>
          <p:cNvPicPr>
            <a:picLocks noChangeAspect="1"/>
          </p:cNvPicPr>
          <p:nvPr/>
        </p:nvPicPr>
        <p:blipFill>
          <a:blip r:embed="rId14">
            <a:duotone>
              <a:prstClr val="black"/>
              <a:srgbClr val="D9C3A5">
                <a:tint val="50000"/>
                <a:satMod val="180000"/>
              </a:srgbClr>
            </a:duotone>
          </a:blip>
          <a:stretch>
            <a:fillRect/>
          </a:stretch>
        </p:blipFill>
        <p:spPr>
          <a:xfrm>
            <a:off x="6586089" y="1030651"/>
            <a:ext cx="871810" cy="609496"/>
          </a:xfrm>
          <a:prstGeom prst="rect">
            <a:avLst/>
          </a:prstGeom>
        </p:spPr>
      </p:pic>
      <p:cxnSp>
        <p:nvCxnSpPr>
          <p:cNvPr id="4" name="Straight Arrow Connector 3">
            <a:extLst>
              <a:ext uri="{FF2B5EF4-FFF2-40B4-BE49-F238E27FC236}">
                <a16:creationId xmlns:a16="http://schemas.microsoft.com/office/drawing/2014/main" id="{DC23B47E-9911-EF48-83DB-E3CD0B37A20E}"/>
              </a:ext>
            </a:extLst>
          </p:cNvPr>
          <p:cNvCxnSpPr>
            <a:cxnSpLocks/>
            <a:endCxn id="2" idx="3"/>
          </p:cNvCxnSpPr>
          <p:nvPr/>
        </p:nvCxnSpPr>
        <p:spPr bwMode="auto">
          <a:xfrm flipH="1">
            <a:off x="7457899" y="1219200"/>
            <a:ext cx="619302" cy="116199"/>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21868F85-94CE-7F41-B98B-A9B373777097}"/>
              </a:ext>
            </a:extLst>
          </p:cNvPr>
          <p:cNvSpPr txBox="1"/>
          <p:nvPr/>
        </p:nvSpPr>
        <p:spPr>
          <a:xfrm>
            <a:off x="8056378" y="1028315"/>
            <a:ext cx="533400" cy="461665"/>
          </a:xfrm>
          <a:prstGeom prst="rect">
            <a:avLst/>
          </a:prstGeom>
          <a:noFill/>
          <a:ln>
            <a:solidFill>
              <a:schemeClr val="accent1"/>
            </a:solidFill>
          </a:ln>
        </p:spPr>
        <p:txBody>
          <a:bodyPr wrap="square" rtlCol="0">
            <a:spAutoFit/>
          </a:bodyPr>
          <a:lstStyle/>
          <a:p>
            <a:r>
              <a:rPr lang="en-US" dirty="0" err="1">
                <a:solidFill>
                  <a:srgbClr val="FF0000"/>
                </a:solidFill>
              </a:rPr>
              <a:t>F</a:t>
            </a:r>
            <a:r>
              <a:rPr lang="en-US" baseline="-25000" dirty="0" err="1">
                <a:solidFill>
                  <a:srgbClr val="FF0000"/>
                </a:solidFill>
              </a:rPr>
              <a:t>y</a:t>
            </a:r>
            <a:endParaRPr lang="en-US" dirty="0">
              <a:solidFill>
                <a:srgbClr val="FF0000"/>
              </a:solidFill>
            </a:endParaRPr>
          </a:p>
        </p:txBody>
      </p:sp>
      <p:pic>
        <p:nvPicPr>
          <p:cNvPr id="8" name="Picture 7">
            <a:extLst>
              <a:ext uri="{FF2B5EF4-FFF2-40B4-BE49-F238E27FC236}">
                <a16:creationId xmlns:a16="http://schemas.microsoft.com/office/drawing/2014/main" id="{773D22C8-F78A-A54D-9AED-2FCF3DC23850}"/>
              </a:ext>
            </a:extLst>
          </p:cNvPr>
          <p:cNvPicPr>
            <a:picLocks noChangeAspect="1"/>
          </p:cNvPicPr>
          <p:nvPr/>
        </p:nvPicPr>
        <p:blipFill>
          <a:blip r:embed="rId15">
            <a:duotone>
              <a:prstClr val="black"/>
              <a:srgbClr val="D9C3A5">
                <a:tint val="50000"/>
                <a:satMod val="180000"/>
              </a:srgbClr>
            </a:duotone>
          </a:blip>
          <a:stretch>
            <a:fillRect/>
          </a:stretch>
        </p:blipFill>
        <p:spPr>
          <a:xfrm>
            <a:off x="6781800" y="1661723"/>
            <a:ext cx="857550" cy="665970"/>
          </a:xfrm>
          <a:prstGeom prst="rect">
            <a:avLst/>
          </a:prstGeom>
        </p:spPr>
      </p:pic>
      <p:sp>
        <p:nvSpPr>
          <p:cNvPr id="10" name="TextBox 9">
            <a:extLst>
              <a:ext uri="{FF2B5EF4-FFF2-40B4-BE49-F238E27FC236}">
                <a16:creationId xmlns:a16="http://schemas.microsoft.com/office/drawing/2014/main" id="{5C4663E8-81B0-944D-B0AB-6A02EF08B04A}"/>
              </a:ext>
            </a:extLst>
          </p:cNvPr>
          <p:cNvSpPr txBox="1"/>
          <p:nvPr/>
        </p:nvSpPr>
        <p:spPr>
          <a:xfrm>
            <a:off x="8138347" y="1677862"/>
            <a:ext cx="451431" cy="461665"/>
          </a:xfrm>
          <a:prstGeom prst="rect">
            <a:avLst/>
          </a:prstGeom>
          <a:noFill/>
          <a:ln>
            <a:solidFill>
              <a:schemeClr val="accent1"/>
            </a:solidFill>
          </a:ln>
        </p:spPr>
        <p:txBody>
          <a:bodyPr wrap="square" rtlCol="0">
            <a:spAutoFit/>
          </a:bodyPr>
          <a:lstStyle/>
          <a:p>
            <a:r>
              <a:rPr lang="en-US" dirty="0" err="1">
                <a:solidFill>
                  <a:srgbClr val="FF0000"/>
                </a:solidFill>
              </a:rPr>
              <a:t>v</a:t>
            </a:r>
            <a:r>
              <a:rPr lang="en-US" baseline="-25000" dirty="0" err="1">
                <a:solidFill>
                  <a:srgbClr val="FF0000"/>
                </a:solidFill>
              </a:rPr>
              <a:t>y</a:t>
            </a:r>
            <a:endParaRPr lang="en-US" dirty="0">
              <a:solidFill>
                <a:srgbClr val="FF0000"/>
              </a:solidFill>
            </a:endParaRPr>
          </a:p>
        </p:txBody>
      </p:sp>
      <p:cxnSp>
        <p:nvCxnSpPr>
          <p:cNvPr id="12" name="Straight Arrow Connector 11">
            <a:extLst>
              <a:ext uri="{FF2B5EF4-FFF2-40B4-BE49-F238E27FC236}">
                <a16:creationId xmlns:a16="http://schemas.microsoft.com/office/drawing/2014/main" id="{1BBA86C2-9428-F448-8DED-9D5F18C184EC}"/>
              </a:ext>
            </a:extLst>
          </p:cNvPr>
          <p:cNvCxnSpPr/>
          <p:nvPr/>
        </p:nvCxnSpPr>
        <p:spPr bwMode="auto">
          <a:xfrm flipH="1">
            <a:off x="7639350" y="1908695"/>
            <a:ext cx="437851" cy="112452"/>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x-none" dirty="0">
                <a:ea typeface="ＭＳ Ｐゴシック" charset="-128"/>
              </a:rPr>
              <a:t>Calculation of average power in a transverse wave</a:t>
            </a:r>
            <a:endParaRPr lang="x-none" altLang="x-none">
              <a:ea typeface="ＭＳ Ｐゴシック" charset="-128"/>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0911DD-0B56-D944-B277-BE12E4FF9847}"/>
                  </a:ext>
                </a:extLst>
              </p:cNvPr>
              <p:cNvSpPr txBox="1"/>
              <p:nvPr/>
            </p:nvSpPr>
            <p:spPr>
              <a:xfrm>
                <a:off x="685800" y="1219200"/>
                <a:ext cx="7296421" cy="2492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𝑇</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𝑑𝑡</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𝜇</m:t>
                              </m:r>
                              <m:r>
                                <a:rPr lang="en-US" b="0" i="1" smtClean="0">
                                  <a:latin typeface="Cambria Math" panose="02040503050406030204" pitchFamily="18" charset="0"/>
                                </a:rPr>
                                <m:t>𝐹</m:t>
                              </m:r>
                            </m:e>
                          </m:rad>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𝑇</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𝑇</m:t>
                          </m:r>
                        </m:sup>
                        <m:e>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𝜔</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𝑣</m:t>
                                          </m:r>
                                        </m:den>
                                      </m:f>
                                      <m:r>
                                        <a:rPr lang="en-US" b="0" i="1" smtClean="0">
                                          <a:latin typeface="Cambria Math" panose="02040503050406030204" pitchFamily="18" charset="0"/>
                                        </a:rPr>
                                        <m:t>−</m:t>
                                      </m:r>
                                      <m:r>
                                        <a:rPr lang="en-US" b="0" i="1" smtClean="0">
                                          <a:latin typeface="Cambria Math" panose="02040503050406030204" pitchFamily="18" charset="0"/>
                                        </a:rPr>
                                        <m:t>𝑡</m:t>
                                      </m:r>
                                    </m:e>
                                  </m:d>
                                </m:e>
                              </m:d>
                              <m:r>
                                <a:rPr lang="en-US" b="0" i="1" smtClean="0">
                                  <a:latin typeface="Cambria Math" panose="02040503050406030204" pitchFamily="18" charset="0"/>
                                </a:rPr>
                                <m:t>𝑑𝑡</m:t>
                              </m:r>
                              <m:r>
                                <a:rPr lang="en-US" b="0" i="1" smtClean="0">
                                  <a:latin typeface="Cambria Math" panose="02040503050406030204" pitchFamily="18" charset="0"/>
                                </a:rPr>
                                <m:t> </m:t>
                              </m:r>
                            </m:e>
                          </m:func>
                        </m:e>
                      </m:nary>
                    </m:oMath>
                  </m:oMathPara>
                </a14:m>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𝑇</m:t>
                          </m:r>
                        </m:sup>
                        <m:e>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d>
                                <m:dPr>
                                  <m:begChr m:val="["/>
                                  <m:endChr m:val="]"/>
                                  <m:ctrlPr>
                                    <a:rPr lang="en-US" i="1">
                                      <a:latin typeface="Cambria Math" panose="02040503050406030204" pitchFamily="18" charset="0"/>
                                    </a:rPr>
                                  </m:ctrlPr>
                                </m:dPr>
                                <m:e>
                                  <m:r>
                                    <a:rPr lang="en-US" i="1">
                                      <a:latin typeface="Cambria Math" panose="02040503050406030204" pitchFamily="18" charset="0"/>
                                    </a:rPr>
                                    <m:t>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𝑣</m:t>
                                          </m:r>
                                        </m:den>
                                      </m:f>
                                      <m:r>
                                        <a:rPr lang="en-US" i="1">
                                          <a:latin typeface="Cambria Math" panose="02040503050406030204" pitchFamily="18" charset="0"/>
                                        </a:rPr>
                                        <m:t>−</m:t>
                                      </m:r>
                                      <m:r>
                                        <a:rPr lang="en-US" i="1">
                                          <a:latin typeface="Cambria Math" panose="02040503050406030204" pitchFamily="18" charset="0"/>
                                        </a:rPr>
                                        <m:t>𝑡</m:t>
                                      </m:r>
                                    </m:e>
                                  </m:d>
                                </m:e>
                              </m:d>
                              <m:r>
                                <a:rPr lang="en-US" b="0" i="1" smtClean="0">
                                  <a:latin typeface="Cambria Math" panose="02040503050406030204" pitchFamily="18" charset="0"/>
                                </a:rPr>
                                <m:t>𝑑𝑡</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𝜇</m:t>
                          </m:r>
                          <m:r>
                            <a:rPr lang="en-US" b="0" i="1" smtClean="0">
                              <a:latin typeface="Cambria Math" panose="02040503050406030204" pitchFamily="18" charset="0"/>
                            </a:rPr>
                            <m:t>𝐹</m:t>
                          </m:r>
                        </m:e>
                      </m:rad>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oMath>
                  </m:oMathPara>
                </a14:m>
                <a:endParaRPr lang="en-US" dirty="0"/>
              </a:p>
            </p:txBody>
          </p:sp>
        </mc:Choice>
        <mc:Fallback xmlns="">
          <p:sp>
            <p:nvSpPr>
              <p:cNvPr id="2" name="TextBox 1">
                <a:extLst>
                  <a:ext uri="{FF2B5EF4-FFF2-40B4-BE49-F238E27FC236}">
                    <a16:creationId xmlns:a16="http://schemas.microsoft.com/office/drawing/2014/main" id="{D60911DD-0B56-D944-B277-BE12E4FF9847}"/>
                  </a:ext>
                </a:extLst>
              </p:cNvPr>
              <p:cNvSpPr txBox="1">
                <a:spLocks noRot="1" noChangeAspect="1" noMove="1" noResize="1" noEditPoints="1" noAdjustHandles="1" noChangeArrowheads="1" noChangeShapeType="1" noTextEdit="1"/>
              </p:cNvSpPr>
              <p:nvPr/>
            </p:nvSpPr>
            <p:spPr>
              <a:xfrm>
                <a:off x="685800" y="1219200"/>
                <a:ext cx="7296421" cy="2492092"/>
              </a:xfrm>
              <a:prstGeom prst="rect">
                <a:avLst/>
              </a:prstGeom>
              <a:blipFill>
                <a:blip r:embed="rId2"/>
                <a:stretch>
                  <a:fillRect l="-1389" t="-57653" b="-60204"/>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Power in a wave</a:t>
            </a:r>
          </a:p>
        </p:txBody>
      </p:sp>
      <p:sp>
        <p:nvSpPr>
          <p:cNvPr id="50178" name="Text Box 3"/>
          <p:cNvSpPr txBox="1">
            <a:spLocks noChangeArrowheads="1"/>
          </p:cNvSpPr>
          <p:nvPr/>
        </p:nvSpPr>
        <p:spPr bwMode="auto">
          <a:xfrm>
            <a:off x="228600" y="6096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b="1">
                <a:latin typeface="Times New Roman" charset="0"/>
                <a:ea typeface="新細明體" charset="-120"/>
              </a:rPr>
              <a:t>Example 15.4: Power of the clothesline</a:t>
            </a:r>
          </a:p>
        </p:txBody>
      </p:sp>
      <p:sp>
        <p:nvSpPr>
          <p:cNvPr id="50179" name="TextBox 4"/>
          <p:cNvSpPr txBox="1">
            <a:spLocks noChangeArrowheads="1"/>
          </p:cNvSpPr>
          <p:nvPr/>
        </p:nvSpPr>
        <p:spPr bwMode="auto">
          <a:xfrm>
            <a:off x="304800" y="1066800"/>
            <a:ext cx="81534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buFontTx/>
              <a:buAutoNum type="alphaLcParenBoth"/>
            </a:pPr>
            <a:r>
              <a:rPr lang="en-US" altLang="x-none" sz="2000">
                <a:latin typeface="Times New Roman" charset="0"/>
                <a:ea typeface="新細明體" charset="-120"/>
              </a:rPr>
              <a:t>In  Example  15.2,  at  what  maximum  rate  does Throcky put energy into the clothesline? That is, what is his maximum instantaneous power? The linear mass density of the clothesline is  0.250kg/m and Throcky applies tension F = 36.0N.</a:t>
            </a:r>
          </a:p>
          <a:p>
            <a:pPr algn="l">
              <a:buFontTx/>
              <a:buAutoNum type="alphaLcParenBoth"/>
            </a:pPr>
            <a:endParaRPr lang="en-US" altLang="x-none" sz="2000">
              <a:latin typeface="Times New Roman" charset="0"/>
              <a:ea typeface="新細明體" charset="-120"/>
            </a:endParaRPr>
          </a:p>
          <a:p>
            <a:pPr algn="l">
              <a:buFontTx/>
              <a:buAutoNum type="alphaLcParenBoth"/>
            </a:pPr>
            <a:endParaRPr lang="en-US" altLang="x-none" sz="2000">
              <a:latin typeface="Times New Roman" charset="0"/>
              <a:ea typeface="新細明體" charset="-120"/>
            </a:endParaRPr>
          </a:p>
          <a:p>
            <a:pPr algn="l">
              <a:buFontTx/>
              <a:buAutoNum type="alphaLcParenBoth"/>
            </a:pPr>
            <a:endParaRPr lang="en-US" altLang="x-none" sz="2000">
              <a:latin typeface="Times New Roman" charset="0"/>
              <a:ea typeface="新細明體" charset="-120"/>
            </a:endParaRPr>
          </a:p>
          <a:p>
            <a:pPr algn="l">
              <a:buFontTx/>
              <a:buAutoNum type="alphaLcParenBoth"/>
            </a:pPr>
            <a:endParaRPr lang="en-US" altLang="x-none" sz="2000">
              <a:latin typeface="Times New Roman" charset="0"/>
              <a:ea typeface="新細明體" charset="-120"/>
            </a:endParaRPr>
          </a:p>
          <a:p>
            <a:pPr algn="l">
              <a:buFontTx/>
              <a:buAutoNum type="alphaLcParenBoth"/>
            </a:pPr>
            <a:endParaRPr lang="en-US" altLang="x-none" sz="2000">
              <a:latin typeface="Times New Roman" charset="0"/>
              <a:ea typeface="新細明體" charset="-120"/>
            </a:endParaRPr>
          </a:p>
          <a:p>
            <a:pPr algn="l">
              <a:buFontTx/>
              <a:buAutoNum type="alphaLcParenBoth"/>
            </a:pPr>
            <a:endParaRPr lang="en-US" altLang="x-none" sz="2000">
              <a:latin typeface="Times New Roman" charset="0"/>
              <a:ea typeface="新細明體" charset="-120"/>
            </a:endParaRPr>
          </a:p>
          <a:p>
            <a:pPr algn="l">
              <a:buFontTx/>
              <a:buAutoNum type="alphaLcParenBoth"/>
            </a:pPr>
            <a:r>
              <a:rPr lang="en-US" altLang="x-none" sz="2000">
                <a:latin typeface="Times New Roman" charset="0"/>
                <a:ea typeface="新細明體" charset="-120"/>
              </a:rPr>
              <a:t>What is his average power?</a:t>
            </a:r>
          </a:p>
        </p:txBody>
      </p:sp>
      <p:pic>
        <p:nvPicPr>
          <p:cNvPr id="501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90800"/>
            <a:ext cx="57673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5018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48200"/>
            <a:ext cx="62880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2000" y="3886200"/>
            <a:ext cx="5943600" cy="23622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52226"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Power in a wave</a:t>
            </a:r>
          </a:p>
        </p:txBody>
      </p:sp>
      <p:sp>
        <p:nvSpPr>
          <p:cNvPr id="52227" name="Text Box 3"/>
          <p:cNvSpPr txBox="1">
            <a:spLocks noChangeArrowheads="1"/>
          </p:cNvSpPr>
          <p:nvPr/>
        </p:nvSpPr>
        <p:spPr bwMode="auto">
          <a:xfrm>
            <a:off x="228600" y="6096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b="1">
                <a:latin typeface="Times New Roman" charset="0"/>
                <a:ea typeface="新細明體" charset="-120"/>
              </a:rPr>
              <a:t>Example 15.4: Power of the clothesline</a:t>
            </a:r>
          </a:p>
        </p:txBody>
      </p:sp>
      <p:sp>
        <p:nvSpPr>
          <p:cNvPr id="5" name="TextBox 4"/>
          <p:cNvSpPr txBox="1"/>
          <p:nvPr/>
        </p:nvSpPr>
        <p:spPr>
          <a:xfrm>
            <a:off x="304800" y="1066800"/>
            <a:ext cx="8153400" cy="708025"/>
          </a:xfrm>
          <a:prstGeom prst="rect">
            <a:avLst/>
          </a:prstGeom>
          <a:noFill/>
        </p:spPr>
        <p:txBody>
          <a:bodyPr>
            <a:spAutoFit/>
          </a:bodyPr>
          <a:lstStyle/>
          <a:p>
            <a:pPr marL="457200" indent="-457200" algn="l">
              <a:defRPr/>
            </a:pPr>
            <a:r>
              <a:rPr lang="en-US" sz="2000" dirty="0">
                <a:latin typeface="+mj-lt"/>
                <a:ea typeface="+mn-ea"/>
              </a:rPr>
              <a:t>(c ) As </a:t>
            </a:r>
            <a:r>
              <a:rPr lang="en-US" sz="2000" dirty="0" err="1">
                <a:latin typeface="+mj-lt"/>
                <a:ea typeface="+mn-ea"/>
              </a:rPr>
              <a:t>Throcky</a:t>
            </a:r>
            <a:r>
              <a:rPr lang="en-US" sz="2000" dirty="0">
                <a:latin typeface="+mj-lt"/>
                <a:ea typeface="+mn-ea"/>
              </a:rPr>
              <a:t> tires, the amplitude decreases. What is the average power when the amplitude is 7.50 mm?</a:t>
            </a:r>
          </a:p>
        </p:txBody>
      </p:sp>
      <p:pic>
        <p:nvPicPr>
          <p:cNvPr id="522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64563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52230"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4038600"/>
            <a:ext cx="56705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US" altLang="x-none">
                <a:ea typeface="新細明體" charset="-120"/>
              </a:rPr>
              <a:t>Introduction</a:t>
            </a:r>
          </a:p>
        </p:txBody>
      </p:sp>
      <p:sp>
        <p:nvSpPr>
          <p:cNvPr id="8194" name="Rectangle 3"/>
          <p:cNvSpPr>
            <a:spLocks noGrp="1" noChangeArrowheads="1"/>
          </p:cNvSpPr>
          <p:nvPr>
            <p:ph type="body" idx="1"/>
          </p:nvPr>
        </p:nvSpPr>
        <p:spPr>
          <a:xfrm>
            <a:off x="206375" y="838200"/>
            <a:ext cx="4137025" cy="4801314"/>
          </a:xfrm>
        </p:spPr>
        <p:txBody>
          <a:bodyPr/>
          <a:lstStyle/>
          <a:p>
            <a:pPr lvl="1">
              <a:lnSpc>
                <a:spcPct val="90000"/>
              </a:lnSpc>
              <a:buFontTx/>
              <a:buChar char="•"/>
            </a:pPr>
            <a:r>
              <a:rPr lang="en-US" altLang="x-none" sz="2400" dirty="0">
                <a:solidFill>
                  <a:srgbClr val="262673"/>
                </a:solidFill>
                <a:ea typeface="新細明體" charset="-120"/>
                <a:hlinkClick r:id="rId3"/>
              </a:rPr>
              <a:t>Examples of waves</a:t>
            </a:r>
          </a:p>
          <a:p>
            <a:pPr lvl="1">
              <a:lnSpc>
                <a:spcPct val="90000"/>
              </a:lnSpc>
              <a:buFontTx/>
              <a:buChar char="•"/>
            </a:pPr>
            <a:r>
              <a:rPr lang="en-US" altLang="x-none" sz="2400" dirty="0">
                <a:ea typeface="新細明體" charset="-120"/>
                <a:hlinkClick r:id="rId3"/>
              </a:rPr>
              <a:t>Earthquake</a:t>
            </a:r>
            <a:r>
              <a:rPr lang="en-US" altLang="x-none" sz="2400" dirty="0">
                <a:ea typeface="新細明體" charset="-120"/>
              </a:rPr>
              <a:t> waves carry enormous power as they travel through the earth.</a:t>
            </a:r>
          </a:p>
          <a:p>
            <a:pPr lvl="1">
              <a:lnSpc>
                <a:spcPct val="90000"/>
              </a:lnSpc>
              <a:buFontTx/>
              <a:buChar char="•"/>
            </a:pPr>
            <a:r>
              <a:rPr lang="en-US" altLang="x-none" sz="2400" dirty="0">
                <a:ea typeface="新細明體" charset="-120"/>
              </a:rPr>
              <a:t>Other types of mechanical waves, such </a:t>
            </a:r>
            <a:r>
              <a:rPr lang="en-US" altLang="x-none" sz="2400" dirty="0">
                <a:solidFill>
                  <a:srgbClr val="C00000"/>
                </a:solidFill>
                <a:ea typeface="新細明體" charset="-120"/>
              </a:rPr>
              <a:t>as sound waves</a:t>
            </a:r>
            <a:r>
              <a:rPr lang="en-US" altLang="x-none" sz="2400" dirty="0">
                <a:ea typeface="新細明體" charset="-120"/>
              </a:rPr>
              <a:t> or the vibration of the strings of a violin,</a:t>
            </a:r>
          </a:p>
          <a:p>
            <a:pPr lvl="1">
              <a:lnSpc>
                <a:spcPct val="90000"/>
              </a:lnSpc>
              <a:buFontTx/>
              <a:buChar char="•"/>
            </a:pPr>
            <a:r>
              <a:rPr lang="en-US" altLang="x-none" sz="2400" dirty="0">
                <a:ea typeface="新細明體" charset="-120"/>
              </a:rPr>
              <a:t>Overlapping waves interfere, which helps us understand musical instruments.</a:t>
            </a:r>
          </a:p>
        </p:txBody>
      </p:sp>
      <p:pic>
        <p:nvPicPr>
          <p:cNvPr id="819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5202" y="2829402"/>
            <a:ext cx="2231295" cy="148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474"/>
            <a:ext cx="3206100" cy="228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6EE89E68-8654-CC49-B552-47224534AA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421707"/>
            <a:ext cx="4262045" cy="159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51E3715-E429-FC40-8EFA-091330C93482}"/>
              </a:ext>
            </a:extLst>
          </p:cNvPr>
          <p:cNvPicPr>
            <a:picLocks noChangeAspect="1"/>
          </p:cNvPicPr>
          <p:nvPr/>
        </p:nvPicPr>
        <p:blipFill>
          <a:blip r:embed="rId7"/>
          <a:stretch>
            <a:fillRect/>
          </a:stretch>
        </p:blipFill>
        <p:spPr>
          <a:xfrm>
            <a:off x="4459204" y="1143000"/>
            <a:ext cx="1616013" cy="114224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Wave intensity</a:t>
            </a:r>
          </a:p>
        </p:txBody>
      </p:sp>
      <mc:AlternateContent xmlns:mc="http://schemas.openxmlformats.org/markup-compatibility/2006" xmlns:a14="http://schemas.microsoft.com/office/drawing/2010/main">
        <mc:Choice Requires="a14">
          <p:sp>
            <p:nvSpPr>
              <p:cNvPr id="54275" name="Text Box 3"/>
              <p:cNvSpPr txBox="1">
                <a:spLocks noChangeArrowheads="1"/>
              </p:cNvSpPr>
              <p:nvPr/>
            </p:nvSpPr>
            <p:spPr bwMode="auto">
              <a:xfrm>
                <a:off x="152400" y="596697"/>
                <a:ext cx="5780088" cy="4894290"/>
              </a:xfrm>
              <a:prstGeom prst="rect">
                <a:avLst/>
              </a:prstGeom>
              <a:noFill/>
              <a:ln>
                <a:noFill/>
              </a:ln>
              <a:extLst>
                <a:ext uri="{909E8E84-426E-40DD-AFC4-6F175D3DCCD1}">
                  <a14:hiddenFill>
                    <a:solidFill>
                      <a:srgbClr val="FFFFFF"/>
                    </a:solidFill>
                  </a14:hiddenFill>
                </a:ext>
                <a:ext uri="{91240B29-F687-4F45-9708-019B960494DF}">
                  <a14:hiddenLine w="34925">
                    <a:solidFill>
                      <a:srgbClr val="000000"/>
                    </a:solidFill>
                    <a:miter lim="800000"/>
                    <a:headEnd/>
                    <a:tailEnd/>
                  </a14:hiddenLine>
                </a:ext>
              </a:extLst>
            </p:spPr>
            <p:txBody>
              <a:bodyPr wrap="square"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sz="2600" dirty="0">
                    <a:latin typeface="Times New Roman" charset="0"/>
                    <a:ea typeface="新細明體" charset="-120"/>
                  </a:rPr>
                  <a:t>The </a:t>
                </a:r>
                <a:r>
                  <a:rPr lang="en-US" altLang="x-none" sz="2600" i="1" dirty="0">
                    <a:latin typeface="Times New Roman" charset="0"/>
                    <a:ea typeface="新細明體" charset="-120"/>
                  </a:rPr>
                  <a:t>intensity</a:t>
                </a:r>
                <a:r>
                  <a:rPr lang="en-US" altLang="x-none" sz="2600" dirty="0">
                    <a:latin typeface="Times New Roman" charset="0"/>
                    <a:ea typeface="新細明體" charset="-120"/>
                  </a:rPr>
                  <a:t> of a wave is defined the average power it carries per unit area. (Now the wave travels in 3D space)</a:t>
                </a:r>
              </a:p>
              <a:p>
                <a:pPr algn="l">
                  <a:spcBef>
                    <a:spcPct val="50000"/>
                  </a:spcBef>
                  <a:buClr>
                    <a:srgbClr val="D33325"/>
                  </a:buClr>
                  <a:buFontTx/>
                  <a:buChar char="•"/>
                </a:pPr>
                <a:r>
                  <a:rPr lang="en-US" altLang="x-none" sz="2600" dirty="0">
                    <a:latin typeface="Times New Roman" charset="0"/>
                    <a:ea typeface="新細明體" charset="-120"/>
                  </a:rPr>
                  <a:t>If the waves spread out uniformly in all directions and no energy is absorbed (not lost, energy conserves), Total Power=constant. </a:t>
                </a:r>
              </a:p>
              <a:p>
                <a:pPr algn="l">
                  <a:spcBef>
                    <a:spcPct val="50000"/>
                  </a:spcBef>
                  <a:buClr>
                    <a:srgbClr val="D33325"/>
                  </a:buClr>
                  <a:buFontTx/>
                  <a:buChar char="•"/>
                </a:pPr>
                <a:r>
                  <a:rPr lang="en-US" altLang="x-none" sz="2600" dirty="0">
                    <a:latin typeface="Times New Roman" charset="0"/>
                    <a:ea typeface="新細明體" charset="-120"/>
                  </a:rPr>
                  <a:t>The intensity </a:t>
                </a:r>
                <a:r>
                  <a:rPr lang="en-US" altLang="x-none" sz="2600" i="1" dirty="0">
                    <a:latin typeface="Times New Roman" charset="0"/>
                    <a:ea typeface="新細明體" charset="-120"/>
                  </a:rPr>
                  <a:t>I</a:t>
                </a:r>
                <a:r>
                  <a:rPr lang="en-US" altLang="x-none" sz="2600" dirty="0">
                    <a:latin typeface="Times New Roman" charset="0"/>
                    <a:ea typeface="新細明體" charset="-120"/>
                  </a:rPr>
                  <a:t> at any distance </a:t>
                </a:r>
                <a:r>
                  <a:rPr lang="en-US" altLang="x-none" sz="2600" i="1" dirty="0">
                    <a:latin typeface="Times New Roman" charset="0"/>
                    <a:ea typeface="新細明體" charset="-120"/>
                  </a:rPr>
                  <a:t>r</a:t>
                </a:r>
                <a:r>
                  <a:rPr lang="en-US" altLang="x-none" sz="2600" dirty="0">
                    <a:latin typeface="Times New Roman" charset="0"/>
                    <a:ea typeface="新細明體" charset="-120"/>
                  </a:rPr>
                  <a:t> from a wave source is inversely proportional to </a:t>
                </a:r>
                <a:r>
                  <a:rPr lang="en-US" altLang="x-none" sz="2600" i="1" dirty="0">
                    <a:latin typeface="Times New Roman" charset="0"/>
                    <a:ea typeface="新細明體" charset="-120"/>
                  </a:rPr>
                  <a:t>r</a:t>
                </a:r>
                <a:r>
                  <a:rPr lang="en-US" altLang="x-none" sz="2600" baseline="30000" dirty="0">
                    <a:latin typeface="Times New Roman" charset="0"/>
                    <a:ea typeface="新細明體" charset="-120"/>
                  </a:rPr>
                  <a:t>2</a:t>
                </a:r>
                <a:r>
                  <a:rPr lang="en-US" altLang="x-none" sz="2600" dirty="0">
                    <a:latin typeface="Times New Roman" charset="0"/>
                    <a:ea typeface="新細明體" charset="-120"/>
                  </a:rPr>
                  <a:t>: </a:t>
                </a:r>
                <a:r>
                  <a:rPr lang="en-US" altLang="x-none" sz="2600" i="1" dirty="0">
                    <a:latin typeface="Times New Roman" charset="0"/>
                    <a:ea typeface="新細明體" charset="-120"/>
                  </a:rPr>
                  <a:t>I </a:t>
                </a:r>
                <a:r>
                  <a:rPr lang="en-US" altLang="x-none" sz="2600" dirty="0">
                    <a:latin typeface="Times New Roman" charset="0"/>
                    <a:ea typeface="新細明體" charset="-120"/>
                    <a:sym typeface="Symbol" charset="2"/>
                  </a:rPr>
                  <a:t></a:t>
                </a:r>
                <a:r>
                  <a:rPr lang="en-US" altLang="x-none" sz="2600" i="1" dirty="0">
                    <a:latin typeface="Times New Roman" charset="0"/>
                    <a:ea typeface="新細明體" charset="-120"/>
                  </a:rPr>
                  <a:t> </a:t>
                </a:r>
                <a:r>
                  <a:rPr lang="en-US" altLang="x-none" sz="2600" dirty="0">
                    <a:latin typeface="Times New Roman" charset="0"/>
                    <a:ea typeface="新細明體" charset="-120"/>
                  </a:rPr>
                  <a:t>1/</a:t>
                </a:r>
                <a:r>
                  <a:rPr lang="en-US" altLang="x-none" sz="2600" i="1" dirty="0">
                    <a:latin typeface="Times New Roman" charset="0"/>
                    <a:ea typeface="新細明體" charset="-120"/>
                  </a:rPr>
                  <a:t>r</a:t>
                </a:r>
                <a:r>
                  <a:rPr lang="en-US" altLang="x-none" sz="2600" baseline="30000" dirty="0">
                    <a:latin typeface="Times New Roman" charset="0"/>
                    <a:ea typeface="新細明體" charset="-120"/>
                  </a:rPr>
                  <a:t>2</a:t>
                </a:r>
                <a:r>
                  <a:rPr lang="en-US" altLang="x-none" sz="2600" dirty="0">
                    <a:latin typeface="Times New Roman" charset="0"/>
                    <a:ea typeface="新細明體" charset="-120"/>
                  </a:rPr>
                  <a:t>, because Intensity=Total Power/</a:t>
                </a:r>
                <a14:m>
                  <m:oMath xmlns:m="http://schemas.openxmlformats.org/officeDocument/2006/math">
                    <m:r>
                      <a:rPr lang="en-US" altLang="x-none" sz="2600" b="0" i="1" smtClean="0">
                        <a:latin typeface="Cambria Math" panose="02040503050406030204" pitchFamily="18" charset="0"/>
                        <a:ea typeface="新細明體" charset="-120"/>
                      </a:rPr>
                      <m:t>4</m:t>
                    </m:r>
                    <m:r>
                      <a:rPr lang="en-US" altLang="x-none" sz="2600" b="0" i="1" smtClean="0">
                        <a:latin typeface="Cambria Math" panose="02040503050406030204" pitchFamily="18" charset="0"/>
                        <a:ea typeface="新細明體" charset="-120"/>
                      </a:rPr>
                      <m:t>𝜋</m:t>
                    </m:r>
                    <m:sSup>
                      <m:sSupPr>
                        <m:ctrlPr>
                          <a:rPr lang="en-US" altLang="x-none" sz="2600" b="0" i="1" smtClean="0">
                            <a:latin typeface="Cambria Math" panose="02040503050406030204" pitchFamily="18" charset="0"/>
                            <a:ea typeface="新細明體" charset="-120"/>
                          </a:rPr>
                        </m:ctrlPr>
                      </m:sSupPr>
                      <m:e>
                        <m:r>
                          <a:rPr lang="en-US" altLang="x-none" sz="2600" b="0" i="1" smtClean="0">
                            <a:latin typeface="Cambria Math" panose="02040503050406030204" pitchFamily="18" charset="0"/>
                            <a:ea typeface="新細明體" charset="-120"/>
                          </a:rPr>
                          <m:t>𝑟</m:t>
                        </m:r>
                      </m:e>
                      <m:sup>
                        <m:r>
                          <a:rPr lang="en-US" altLang="x-none" sz="2600" b="0" i="1" smtClean="0">
                            <a:latin typeface="Cambria Math" panose="02040503050406030204" pitchFamily="18" charset="0"/>
                            <a:ea typeface="新細明體" charset="-120"/>
                          </a:rPr>
                          <m:t>2</m:t>
                        </m:r>
                      </m:sup>
                    </m:sSup>
                  </m:oMath>
                </a14:m>
                <a:r>
                  <a:rPr lang="en-US" altLang="x-none" sz="2600" dirty="0">
                    <a:latin typeface="Times New Roman" charset="0"/>
                    <a:ea typeface="新細明體" charset="-120"/>
                  </a:rPr>
                  <a:t>; </a:t>
                </a:r>
              </a:p>
            </p:txBody>
          </p:sp>
        </mc:Choice>
        <mc:Fallback xmlns="">
          <p:sp>
            <p:nvSpPr>
              <p:cNvPr id="54275" name="Text Box 3"/>
              <p:cNvSpPr txBox="1">
                <a:spLocks noRot="1" noChangeAspect="1" noMove="1" noResize="1" noEditPoints="1" noAdjustHandles="1" noChangeArrowheads="1" noChangeShapeType="1" noTextEdit="1"/>
              </p:cNvSpPr>
              <p:nvPr/>
            </p:nvSpPr>
            <p:spPr bwMode="auto">
              <a:xfrm>
                <a:off x="152400" y="596697"/>
                <a:ext cx="5780088" cy="4894290"/>
              </a:xfrm>
              <a:prstGeom prst="rect">
                <a:avLst/>
              </a:prstGeom>
              <a:blipFill>
                <a:blip r:embed="rId4"/>
                <a:stretch>
                  <a:fillRect l="-1758" t="-1036" r="-2637" b="-20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lstStyle/>
              <a:p>
                <a:r>
                  <a:rPr lang="en-US">
                    <a:noFill/>
                  </a:rPr>
                  <a:t> </a:t>
                </a:r>
              </a:p>
            </p:txBody>
          </p:sp>
        </mc:Fallback>
      </mc:AlternateContent>
      <p:pic>
        <p:nvPicPr>
          <p:cNvPr id="54276" name="Picture 4" descr="15_Figure17-I"/>
          <p:cNvPicPr>
            <a:picLocks noChangeAspect="1" noChangeArrowheads="1"/>
          </p:cNvPicPr>
          <p:nvPr/>
        </p:nvPicPr>
        <p:blipFill>
          <a:blip r:embed="rId5">
            <a:extLst>
              <a:ext uri="{28A0092B-C50C-407E-A947-70E740481C1C}">
                <a14:useLocalDpi xmlns:a14="http://schemas.microsoft.com/office/drawing/2010/main" val="0"/>
              </a:ext>
            </a:extLst>
          </a:blip>
          <a:srcRect b="2582"/>
          <a:stretch>
            <a:fillRect/>
          </a:stretch>
        </p:blipFill>
        <p:spPr bwMode="auto">
          <a:xfrm>
            <a:off x="5932488" y="838200"/>
            <a:ext cx="290671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54278" name="Object 5"/>
          <p:cNvGraphicFramePr>
            <a:graphicFrameLocks noChangeAspect="1"/>
          </p:cNvGraphicFramePr>
          <p:nvPr>
            <p:extLst>
              <p:ext uri="{D42A27DB-BD31-4B8C-83A1-F6EECF244321}">
                <p14:modId xmlns:p14="http://schemas.microsoft.com/office/powerpoint/2010/main" val="916964767"/>
              </p:ext>
            </p:extLst>
          </p:nvPr>
        </p:nvGraphicFramePr>
        <p:xfrm>
          <a:off x="3124200" y="5389590"/>
          <a:ext cx="5258830" cy="706410"/>
        </p:xfrm>
        <a:graphic>
          <a:graphicData uri="http://schemas.openxmlformats.org/presentationml/2006/ole">
            <mc:AlternateContent xmlns:mc="http://schemas.openxmlformats.org/markup-compatibility/2006">
              <mc:Choice xmlns:v="urn:schemas-microsoft-com:vml" Requires="v">
                <p:oleObj spid="_x0000_s54353" name="Equation" r:id="rId6" imgW="3403600" imgH="457200" progId="Equation.DSMT4">
                  <p:embed/>
                </p:oleObj>
              </mc:Choice>
              <mc:Fallback>
                <p:oleObj name="Equation" r:id="rId6" imgW="3403600" imgH="4572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5389590"/>
                        <a:ext cx="5258830" cy="706410"/>
                      </a:xfrm>
                      <a:prstGeom prst="rect">
                        <a:avLst/>
                      </a:prstGeom>
                      <a:solidFill>
                        <a:srgbClr val="FFECD7"/>
                      </a:solidFill>
                      <a:ln>
                        <a:solidFill>
                          <a:schemeClr val="accent1"/>
                        </a:solidFill>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295400" y="3657600"/>
            <a:ext cx="6172200" cy="23622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56322"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Wave intensity</a:t>
            </a:r>
          </a:p>
        </p:txBody>
      </p:sp>
      <p:sp>
        <p:nvSpPr>
          <p:cNvPr id="56323" name="Text Box 3"/>
          <p:cNvSpPr txBox="1">
            <a:spLocks noChangeArrowheads="1"/>
          </p:cNvSpPr>
          <p:nvPr/>
        </p:nvSpPr>
        <p:spPr bwMode="auto">
          <a:xfrm>
            <a:off x="152400" y="685800"/>
            <a:ext cx="67818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92075" tIns="46038" rIns="92075" bIns="46038">
            <a:spAutoFit/>
          </a:bodyPr>
          <a:lstStyle>
            <a:lvl1pPr marL="341313" indent="-341313">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spcBef>
                <a:spcPct val="50000"/>
              </a:spcBef>
              <a:buClr>
                <a:srgbClr val="D33325"/>
              </a:buClr>
              <a:buFontTx/>
              <a:buChar char="•"/>
            </a:pPr>
            <a:r>
              <a:rPr lang="en-US" altLang="x-none" sz="2600" b="1">
                <a:latin typeface="Times New Roman" charset="0"/>
                <a:ea typeface="新細明體" charset="-120"/>
              </a:rPr>
              <a:t>Example 15.5: The inverse-square law</a:t>
            </a:r>
          </a:p>
        </p:txBody>
      </p:sp>
      <p:sp>
        <p:nvSpPr>
          <p:cNvPr id="6" name="TextBox 5"/>
          <p:cNvSpPr txBox="1"/>
          <p:nvPr/>
        </p:nvSpPr>
        <p:spPr>
          <a:xfrm>
            <a:off x="533400" y="1219200"/>
            <a:ext cx="7620000" cy="1016000"/>
          </a:xfrm>
          <a:prstGeom prst="rect">
            <a:avLst/>
          </a:prstGeom>
          <a:noFill/>
        </p:spPr>
        <p:txBody>
          <a:bodyPr>
            <a:spAutoFit/>
          </a:bodyPr>
          <a:lstStyle/>
          <a:p>
            <a:pPr algn="l">
              <a:defRPr/>
            </a:pPr>
            <a:r>
              <a:rPr lang="en-US" sz="2000" dirty="0">
                <a:latin typeface="+mj-lt"/>
                <a:ea typeface="+mn-ea"/>
              </a:rPr>
              <a:t>A siren on a tall pole radiates sound waves uniformly in all directions. At a distance of 15.0 m from the siren, the sound intensity is 0.250 W/m</a:t>
            </a:r>
            <a:r>
              <a:rPr lang="en-US" sz="2000" baseline="30000" dirty="0">
                <a:latin typeface="+mj-lt"/>
                <a:ea typeface="+mn-ea"/>
              </a:rPr>
              <a:t>2</a:t>
            </a:r>
            <a:r>
              <a:rPr lang="en-US" sz="2000" dirty="0">
                <a:latin typeface="+mj-lt"/>
                <a:ea typeface="+mn-ea"/>
              </a:rPr>
              <a:t>. At what distance is the intensity 0.010 W/m</a:t>
            </a:r>
            <a:r>
              <a:rPr lang="en-US" sz="2000" baseline="30000" dirty="0">
                <a:latin typeface="+mj-lt"/>
                <a:ea typeface="+mn-ea"/>
              </a:rPr>
              <a:t>2</a:t>
            </a:r>
            <a:r>
              <a:rPr lang="en-US" sz="2000" dirty="0">
                <a:latin typeface="+mj-lt"/>
                <a:ea typeface="+mn-ea"/>
              </a:rPr>
              <a:t>?</a:t>
            </a:r>
          </a:p>
        </p:txBody>
      </p:sp>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14600"/>
            <a:ext cx="54784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56326"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3810000"/>
            <a:ext cx="62182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304800" y="76200"/>
            <a:ext cx="8839200" cy="503238"/>
          </a:xfrm>
        </p:spPr>
        <p:txBody>
          <a:bodyPr/>
          <a:lstStyle/>
          <a:p>
            <a:pPr marL="290513" indent="-290513"/>
            <a:r>
              <a:rPr lang="en-US" altLang="x-none" dirty="0">
                <a:ea typeface="新細明體" charset="-120"/>
              </a:rPr>
              <a:t>Reflected wave: fixed end</a:t>
            </a:r>
          </a:p>
        </p:txBody>
      </p:sp>
      <p:sp>
        <p:nvSpPr>
          <p:cNvPr id="58370" name="Rectangle 3"/>
          <p:cNvSpPr>
            <a:spLocks noGrp="1" noChangeArrowheads="1"/>
          </p:cNvSpPr>
          <p:nvPr>
            <p:ph type="body" idx="1"/>
          </p:nvPr>
        </p:nvSpPr>
        <p:spPr>
          <a:xfrm>
            <a:off x="152400" y="914400"/>
            <a:ext cx="5105400" cy="6223242"/>
          </a:xfrm>
        </p:spPr>
        <p:txBody>
          <a:bodyPr/>
          <a:lstStyle/>
          <a:p>
            <a:pPr lvl="1"/>
            <a:r>
              <a:rPr lang="en-US" altLang="x-none" sz="2400" dirty="0">
                <a:ea typeface="新細明體" charset="-120"/>
              </a:rPr>
              <a:t>When a Transverse wave reflects from a </a:t>
            </a:r>
            <a:r>
              <a:rPr lang="en-US" altLang="x-none" sz="2400" i="1" dirty="0">
                <a:ea typeface="新細明體" charset="-120"/>
              </a:rPr>
              <a:t>fixed end</a:t>
            </a:r>
            <a:r>
              <a:rPr lang="en-US" altLang="x-none" sz="2400" dirty="0">
                <a:ea typeface="新細明體" charset="-120"/>
              </a:rPr>
              <a:t>, the pulse </a:t>
            </a:r>
            <a:r>
              <a:rPr lang="en-US" altLang="x-none" sz="2400" i="1" dirty="0">
                <a:ea typeface="新細明體" charset="-120"/>
              </a:rPr>
              <a:t>inverts</a:t>
            </a:r>
            <a:r>
              <a:rPr lang="en-US" altLang="x-none" sz="2400" dirty="0">
                <a:ea typeface="新細明體" charset="-120"/>
              </a:rPr>
              <a:t> as it reflects. See figure (a) at the right.</a:t>
            </a:r>
          </a:p>
          <a:p>
            <a:pPr lvl="1"/>
            <a:r>
              <a:rPr lang="en-US" altLang="x-none" sz="2400" dirty="0">
                <a:ea typeface="新細明體" charset="-120"/>
              </a:rPr>
              <a:t>The wave exerts a force on the wall and the wall exerts an equal and opposite force on the string</a:t>
            </a:r>
          </a:p>
          <a:p>
            <a:pPr lvl="1"/>
            <a:r>
              <a:rPr lang="en-US" altLang="x-none" sz="2400" dirty="0">
                <a:ea typeface="新細明體" charset="-120"/>
              </a:rPr>
              <a:t>The wave is the exact reverse of the incident wave, as the force is exactly opposite</a:t>
            </a:r>
          </a:p>
          <a:p>
            <a:pPr lvl="1"/>
            <a:r>
              <a:rPr lang="en-US" altLang="x-none" sz="2400" dirty="0">
                <a:ea typeface="新細明體" charset="-120"/>
              </a:rPr>
              <a:t>Same amplitude but reverse in direction</a:t>
            </a:r>
          </a:p>
          <a:p>
            <a:pPr lvl="1"/>
            <a:endParaRPr lang="en-US" altLang="x-none" sz="2400" dirty="0">
              <a:ea typeface="新細明體" charset="-120"/>
            </a:endParaRPr>
          </a:p>
        </p:txBody>
      </p:sp>
      <p:pic>
        <p:nvPicPr>
          <p:cNvPr id="58371" name="Picture 5" descr="15_19_Fig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6211" b="2556"/>
          <a:stretch/>
        </p:blipFill>
        <p:spPr bwMode="auto">
          <a:xfrm>
            <a:off x="5638800" y="762000"/>
            <a:ext cx="3352800" cy="567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2992-502F-4E4F-956D-89D82F0E4BA1}"/>
              </a:ext>
            </a:extLst>
          </p:cNvPr>
          <p:cNvSpPr>
            <a:spLocks noGrp="1"/>
          </p:cNvSpPr>
          <p:nvPr>
            <p:ph type="title"/>
          </p:nvPr>
        </p:nvSpPr>
        <p:spPr/>
        <p:txBody>
          <a:bodyPr/>
          <a:lstStyle/>
          <a:p>
            <a:r>
              <a:rPr lang="en-US" dirty="0"/>
              <a:t>Reflected wave: free end</a:t>
            </a:r>
          </a:p>
        </p:txBody>
      </p:sp>
      <p:pic>
        <p:nvPicPr>
          <p:cNvPr id="4" name="Picture 5" descr="15_19_Figure">
            <a:extLst>
              <a:ext uri="{FF2B5EF4-FFF2-40B4-BE49-F238E27FC236}">
                <a16:creationId xmlns:a16="http://schemas.microsoft.com/office/drawing/2014/main" id="{F2C41D1E-CE4D-3F4C-91DB-3EC8B5B56610}"/>
              </a:ext>
            </a:extLst>
          </p:cNvPr>
          <p:cNvPicPr>
            <a:picLocks noGrp="1" noChangeAspect="1" noChangeArrowheads="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9624" b="2556"/>
          <a:stretch/>
        </p:blipFill>
        <p:spPr bwMode="auto">
          <a:xfrm>
            <a:off x="5867400" y="914400"/>
            <a:ext cx="3048000" cy="550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DADD090-EFD1-F34C-AC22-32ABD664216A}"/>
              </a:ext>
            </a:extLst>
          </p:cNvPr>
          <p:cNvSpPr/>
          <p:nvPr/>
        </p:nvSpPr>
        <p:spPr>
          <a:xfrm>
            <a:off x="292395" y="1219200"/>
            <a:ext cx="5546651" cy="4524315"/>
          </a:xfrm>
          <a:prstGeom prst="rect">
            <a:avLst/>
          </a:prstGeom>
        </p:spPr>
        <p:txBody>
          <a:bodyPr wrap="square">
            <a:spAutoFit/>
          </a:bodyPr>
          <a:lstStyle/>
          <a:p>
            <a:pPr marL="800100" lvl="1" indent="-342900" algn="l">
              <a:buFont typeface="Arial" panose="020B0604020202020204" pitchFamily="34" charset="0"/>
              <a:buChar char="•"/>
            </a:pPr>
            <a:r>
              <a:rPr lang="en-US" altLang="x-none" dirty="0">
                <a:ea typeface="新細明體" charset="-120"/>
              </a:rPr>
              <a:t>When a wave reflects from a </a:t>
            </a:r>
            <a:r>
              <a:rPr lang="en-US" altLang="x-none" i="1" dirty="0">
                <a:ea typeface="新細明體" charset="-120"/>
              </a:rPr>
              <a:t>free end</a:t>
            </a:r>
            <a:r>
              <a:rPr lang="en-US" altLang="x-none" dirty="0">
                <a:ea typeface="新細明體" charset="-120"/>
              </a:rPr>
              <a:t>, the pulse reflects </a:t>
            </a:r>
            <a:r>
              <a:rPr lang="en-US" altLang="x-none" i="1" dirty="0">
                <a:ea typeface="新細明體" charset="-120"/>
              </a:rPr>
              <a:t>without</a:t>
            </a:r>
            <a:r>
              <a:rPr lang="en-US" altLang="x-none" dirty="0">
                <a:ea typeface="新細明體" charset="-120"/>
              </a:rPr>
              <a:t> </a:t>
            </a:r>
            <a:r>
              <a:rPr lang="en-US" altLang="x-none" i="1" dirty="0">
                <a:ea typeface="新細明體" charset="-120"/>
              </a:rPr>
              <a:t>inverting</a:t>
            </a:r>
            <a:r>
              <a:rPr lang="en-US" altLang="x-none" dirty="0">
                <a:ea typeface="新細明體" charset="-120"/>
              </a:rPr>
              <a:t>. </a:t>
            </a:r>
          </a:p>
          <a:p>
            <a:pPr marL="800100" lvl="1" indent="-342900" algn="l">
              <a:buFont typeface="Arial" panose="020B0604020202020204" pitchFamily="34" charset="0"/>
              <a:buChar char="•"/>
            </a:pPr>
            <a:r>
              <a:rPr lang="en-US" altLang="x-none" dirty="0">
                <a:ea typeface="新細明體" charset="-120"/>
              </a:rPr>
              <a:t>The wave moves the free end up</a:t>
            </a:r>
          </a:p>
          <a:p>
            <a:pPr marL="800100" lvl="1" indent="-342900" algn="l">
              <a:buFont typeface="Arial" panose="020B0604020202020204" pitchFamily="34" charset="0"/>
              <a:buChar char="•"/>
            </a:pPr>
            <a:r>
              <a:rPr lang="en-US" altLang="x-none" dirty="0">
                <a:ea typeface="新細明體" charset="-120"/>
              </a:rPr>
              <a:t>The free end exerts a force on the string through its weight </a:t>
            </a:r>
          </a:p>
          <a:p>
            <a:pPr marL="800100" lvl="1" indent="-342900" algn="l">
              <a:buFont typeface="Arial" panose="020B0604020202020204" pitchFamily="34" charset="0"/>
              <a:buChar char="•"/>
            </a:pPr>
            <a:r>
              <a:rPr lang="en-US" altLang="x-none" dirty="0">
                <a:ea typeface="新細明體" charset="-120"/>
              </a:rPr>
              <a:t>This creates a reflected wave</a:t>
            </a:r>
          </a:p>
          <a:p>
            <a:pPr marL="800100" lvl="1" indent="-342900" algn="l">
              <a:buFont typeface="Arial" panose="020B0604020202020204" pitchFamily="34" charset="0"/>
              <a:buChar char="•"/>
            </a:pPr>
            <a:r>
              <a:rPr lang="en-US" altLang="x-none" dirty="0">
                <a:ea typeface="新細明體" charset="-120"/>
              </a:rPr>
              <a:t>The direction of force is same as direction of force on the string</a:t>
            </a:r>
          </a:p>
          <a:p>
            <a:pPr marL="800100" lvl="1" indent="-342900" algn="l">
              <a:buFont typeface="Arial" panose="020B0604020202020204" pitchFamily="34" charset="0"/>
              <a:buChar char="•"/>
            </a:pPr>
            <a:r>
              <a:rPr lang="en-US" altLang="x-none" dirty="0">
                <a:ea typeface="新細明體" charset="-120"/>
              </a:rPr>
              <a:t>So the wave reflected back without reverse of motion direction</a:t>
            </a:r>
          </a:p>
        </p:txBody>
      </p:sp>
    </p:spTree>
    <p:extLst>
      <p:ext uri="{BB962C8B-B14F-4D97-AF65-F5344CB8AC3E}">
        <p14:creationId xmlns:p14="http://schemas.microsoft.com/office/powerpoint/2010/main" val="34486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marL="290513" indent="-290513"/>
            <a:r>
              <a:rPr lang="en-US" altLang="x-none">
                <a:ea typeface="新細明體" charset="-120"/>
              </a:rPr>
              <a:t>Wave interference and superposition</a:t>
            </a:r>
          </a:p>
        </p:txBody>
      </p:sp>
      <p:sp>
        <p:nvSpPr>
          <p:cNvPr id="60419" name="Rectangle 3"/>
          <p:cNvSpPr>
            <a:spLocks noGrp="1" noChangeArrowheads="1"/>
          </p:cNvSpPr>
          <p:nvPr>
            <p:ph type="body" idx="1"/>
          </p:nvPr>
        </p:nvSpPr>
        <p:spPr>
          <a:xfrm>
            <a:off x="76199" y="762000"/>
            <a:ext cx="6046789" cy="4136517"/>
          </a:xfrm>
        </p:spPr>
        <p:txBody>
          <a:bodyPr/>
          <a:lstStyle/>
          <a:p>
            <a:pPr marL="341313" indent="-341313">
              <a:buClr>
                <a:srgbClr val="D33325"/>
              </a:buClr>
              <a:buFontTx/>
              <a:buChar char="•"/>
            </a:pPr>
            <a:r>
              <a:rPr lang="en-US" altLang="x-none" sz="2400" i="1" dirty="0">
                <a:latin typeface="Times New Roman" charset="0"/>
                <a:ea typeface="新細明體" charset="-120"/>
              </a:rPr>
              <a:t>Interference</a:t>
            </a:r>
            <a:r>
              <a:rPr lang="en-US" altLang="x-none" sz="2400" dirty="0">
                <a:latin typeface="Times New Roman" charset="0"/>
                <a:ea typeface="新細明體" charset="-120"/>
              </a:rPr>
              <a:t> occurs when two  waves overlap. </a:t>
            </a:r>
          </a:p>
          <a:p>
            <a:pPr marL="341313" indent="-341313">
              <a:buClr>
                <a:srgbClr val="D33325"/>
              </a:buClr>
              <a:buFontTx/>
              <a:buChar char="•"/>
            </a:pPr>
            <a:r>
              <a:rPr lang="en-US" altLang="x-none" sz="2400" i="1" dirty="0">
                <a:solidFill>
                  <a:schemeClr val="bg2"/>
                </a:solidFill>
                <a:latin typeface="Times New Roman" charset="0"/>
                <a:ea typeface="新細明體" charset="-120"/>
              </a:rPr>
              <a:t>Principle of super-position</a:t>
            </a:r>
            <a:r>
              <a:rPr lang="en-US" altLang="x-none" sz="2400" dirty="0">
                <a:solidFill>
                  <a:schemeClr val="bg2"/>
                </a:solidFill>
                <a:latin typeface="Times New Roman" charset="0"/>
                <a:ea typeface="新細明體" charset="-120"/>
              </a:rPr>
              <a:t>:</a:t>
            </a:r>
            <a:r>
              <a:rPr lang="en-US" altLang="x-none" sz="2400" i="1" dirty="0">
                <a:solidFill>
                  <a:schemeClr val="bg2"/>
                </a:solidFill>
                <a:latin typeface="Times New Roman" charset="0"/>
                <a:ea typeface="新細明體" charset="-120"/>
              </a:rPr>
              <a:t> </a:t>
            </a:r>
            <a:r>
              <a:rPr lang="en-US" altLang="x-none" sz="2400" dirty="0">
                <a:solidFill>
                  <a:srgbClr val="7030A0"/>
                </a:solidFill>
                <a:latin typeface="Times New Roman" charset="0"/>
                <a:ea typeface="新細明體" charset="-120"/>
              </a:rPr>
              <a:t>When two or more waves overlap, the total displacement is the sum of the displacements of the individual waves. As a result, the two waves interfere each other</a:t>
            </a:r>
          </a:p>
          <a:p>
            <a:pPr marL="341313" indent="-341313">
              <a:buClr>
                <a:srgbClr val="D33325"/>
              </a:buClr>
              <a:buFontTx/>
              <a:buChar char="•"/>
            </a:pPr>
            <a:endParaRPr lang="en-US" altLang="x-none" sz="2400" dirty="0">
              <a:solidFill>
                <a:srgbClr val="7030A0"/>
              </a:solidFill>
              <a:latin typeface="Times New Roman" charset="0"/>
              <a:ea typeface="新細明體" charset="-120"/>
            </a:endParaRPr>
          </a:p>
          <a:p>
            <a:pPr marL="341313" indent="-341313">
              <a:buClr>
                <a:srgbClr val="D33325"/>
              </a:buClr>
              <a:buFontTx/>
              <a:buChar char="•"/>
            </a:pPr>
            <a:endParaRPr lang="en-US" altLang="x-none" sz="2400" dirty="0">
              <a:solidFill>
                <a:srgbClr val="7030A0"/>
              </a:solidFill>
              <a:latin typeface="Times New Roman" charset="0"/>
              <a:ea typeface="新細明體" charset="-120"/>
            </a:endParaRPr>
          </a:p>
        </p:txBody>
      </p:sp>
      <p:pic>
        <p:nvPicPr>
          <p:cNvPr id="60420" name="Picture 4" descr="15_Figure20-I"/>
          <p:cNvPicPr>
            <a:picLocks noChangeAspect="1" noChangeArrowheads="1"/>
          </p:cNvPicPr>
          <p:nvPr/>
        </p:nvPicPr>
        <p:blipFill>
          <a:blip r:embed="rId4">
            <a:extLst>
              <a:ext uri="{28A0092B-C50C-407E-A947-70E740481C1C}">
                <a14:useLocalDpi xmlns:a14="http://schemas.microsoft.com/office/drawing/2010/main" val="0"/>
              </a:ext>
            </a:extLst>
          </a:blip>
          <a:srcRect b="2982"/>
          <a:stretch>
            <a:fillRect/>
          </a:stretch>
        </p:blipFill>
        <p:spPr bwMode="auto">
          <a:xfrm>
            <a:off x="6232592" y="1887255"/>
            <a:ext cx="28019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60423" name="Object 6"/>
          <p:cNvGraphicFramePr>
            <a:graphicFrameLocks noChangeAspect="1"/>
          </p:cNvGraphicFramePr>
          <p:nvPr>
            <p:extLst>
              <p:ext uri="{D42A27DB-BD31-4B8C-83A1-F6EECF244321}">
                <p14:modId xmlns:p14="http://schemas.microsoft.com/office/powerpoint/2010/main" val="3237568557"/>
              </p:ext>
            </p:extLst>
          </p:nvPr>
        </p:nvGraphicFramePr>
        <p:xfrm>
          <a:off x="155532" y="3764340"/>
          <a:ext cx="5970588" cy="381000"/>
        </p:xfrm>
        <a:graphic>
          <a:graphicData uri="http://schemas.openxmlformats.org/presentationml/2006/ole">
            <mc:AlternateContent xmlns:mc="http://schemas.openxmlformats.org/markup-compatibility/2006">
              <mc:Choice xmlns:v="urn:schemas-microsoft-com:vml" Requires="v">
                <p:oleObj spid="_x0000_s60498" name="Equation" r:id="rId5" imgW="4025900" imgH="254000" progId="Equation.DSMT4">
                  <p:embed/>
                </p:oleObj>
              </mc:Choice>
              <mc:Fallback>
                <p:oleObj name="Equation" r:id="rId5" imgW="4025900" imgH="2540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32" y="3764340"/>
                        <a:ext cx="5970588" cy="381000"/>
                      </a:xfrm>
                      <a:prstGeom prst="rect">
                        <a:avLst/>
                      </a:prstGeom>
                      <a:solidFill>
                        <a:srgbClr val="FFECD7"/>
                      </a:solidFill>
                      <a:ln>
                        <a:solidFill>
                          <a:schemeClr val="accent1"/>
                        </a:solidFill>
                      </a:ln>
                    </p:spPr>
                  </p:pic>
                </p:oleObj>
              </mc:Fallback>
            </mc:AlternateContent>
          </a:graphicData>
        </a:graphic>
      </p:graphicFrame>
      <p:cxnSp>
        <p:nvCxnSpPr>
          <p:cNvPr id="5" name="Straight Arrow Connector 4">
            <a:extLst>
              <a:ext uri="{FF2B5EF4-FFF2-40B4-BE49-F238E27FC236}">
                <a16:creationId xmlns:a16="http://schemas.microsoft.com/office/drawing/2014/main" id="{558AAF2A-D61C-DA49-98A7-17BED3BDE784}"/>
              </a:ext>
            </a:extLst>
          </p:cNvPr>
          <p:cNvCxnSpPr/>
          <p:nvPr/>
        </p:nvCxnSpPr>
        <p:spPr bwMode="auto">
          <a:xfrm flipV="1">
            <a:off x="4572000" y="4770937"/>
            <a:ext cx="2514600" cy="563063"/>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011CA82D-CFD0-DF4F-90A8-1D229BD73811}"/>
              </a:ext>
            </a:extLst>
          </p:cNvPr>
          <p:cNvSpPr/>
          <p:nvPr/>
        </p:nvSpPr>
        <p:spPr>
          <a:xfrm>
            <a:off x="533400" y="4603312"/>
            <a:ext cx="4572000" cy="1569660"/>
          </a:xfrm>
          <a:prstGeom prst="rect">
            <a:avLst/>
          </a:prstGeom>
        </p:spPr>
        <p:txBody>
          <a:bodyPr>
            <a:spAutoFit/>
          </a:bodyPr>
          <a:lstStyle/>
          <a:p>
            <a:pPr marL="341313" indent="-341313" algn="l">
              <a:buClr>
                <a:srgbClr val="D33325"/>
              </a:buClr>
              <a:buFontTx/>
              <a:buChar char="•"/>
            </a:pPr>
            <a:r>
              <a:rPr lang="en-US" altLang="x-none" dirty="0">
                <a:latin typeface="Times New Roman" charset="0"/>
                <a:ea typeface="新細明體" charset="-120"/>
              </a:rPr>
              <a:t>The two waves have opposite displacements. The two displacements cancel (zero) when they are at the same place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7163-E8AE-A641-9790-F0911D4ABA94}"/>
              </a:ext>
            </a:extLst>
          </p:cNvPr>
          <p:cNvSpPr>
            <a:spLocks noGrp="1"/>
          </p:cNvSpPr>
          <p:nvPr>
            <p:ph type="title"/>
          </p:nvPr>
        </p:nvSpPr>
        <p:spPr/>
        <p:txBody>
          <a:bodyPr/>
          <a:lstStyle/>
          <a:p>
            <a:r>
              <a:rPr lang="en-US" dirty="0"/>
              <a:t>Wave interference and superposition</a:t>
            </a:r>
          </a:p>
        </p:txBody>
      </p:sp>
      <p:pic>
        <p:nvPicPr>
          <p:cNvPr id="4" name="Picture 6" descr="15_21_Figure">
            <a:extLst>
              <a:ext uri="{FF2B5EF4-FFF2-40B4-BE49-F238E27FC236}">
                <a16:creationId xmlns:a16="http://schemas.microsoft.com/office/drawing/2014/main" id="{7BEE4B79-A9E5-B94A-ADC9-5A3A388CA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56"/>
          <a:stretch>
            <a:fillRect/>
          </a:stretch>
        </p:blipFill>
        <p:spPr bwMode="auto">
          <a:xfrm>
            <a:off x="6019800" y="1066800"/>
            <a:ext cx="2492375"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BD9C1D53-D7AF-2943-B1E0-A521FA2F3221}"/>
              </a:ext>
            </a:extLst>
          </p:cNvPr>
          <p:cNvSpPr>
            <a:spLocks noGrp="1"/>
          </p:cNvSpPr>
          <p:nvPr>
            <p:ph idx="1"/>
          </p:nvPr>
        </p:nvSpPr>
        <p:spPr>
          <a:xfrm>
            <a:off x="228600" y="685800"/>
            <a:ext cx="5029200" cy="2862322"/>
          </a:xfrm>
          <a:prstGeom prst="rect">
            <a:avLst/>
          </a:prstGeom>
        </p:spPr>
        <p:txBody>
          <a:bodyPr wrap="square">
            <a:spAutoFit/>
          </a:bodyPr>
          <a:lstStyle/>
          <a:p>
            <a:pPr marL="341313" indent="-341313" algn="l">
              <a:buClr>
                <a:srgbClr val="D33325"/>
              </a:buClr>
              <a:buFontTx/>
              <a:buChar char="•"/>
            </a:pPr>
            <a:r>
              <a:rPr lang="en-US" altLang="x-none" dirty="0">
                <a:latin typeface="Times New Roman" charset="0"/>
                <a:ea typeface="新細明體" charset="-120"/>
              </a:rPr>
              <a:t>The two waves have same direction of displacements. The two displacements does not cancel and the resulting displacement is double when they are at the same place</a:t>
            </a:r>
          </a:p>
        </p:txBody>
      </p:sp>
      <p:graphicFrame>
        <p:nvGraphicFramePr>
          <p:cNvPr id="6" name="Object 6">
            <a:extLst>
              <a:ext uri="{FF2B5EF4-FFF2-40B4-BE49-F238E27FC236}">
                <a16:creationId xmlns:a16="http://schemas.microsoft.com/office/drawing/2014/main" id="{B05B0A5F-F51F-DD49-A4DC-6543D2E69262}"/>
              </a:ext>
            </a:extLst>
          </p:cNvPr>
          <p:cNvGraphicFramePr>
            <a:graphicFrameLocks noChangeAspect="1"/>
          </p:cNvGraphicFramePr>
          <p:nvPr>
            <p:extLst>
              <p:ext uri="{D42A27DB-BD31-4B8C-83A1-F6EECF244321}">
                <p14:modId xmlns:p14="http://schemas.microsoft.com/office/powerpoint/2010/main" val="3575498460"/>
              </p:ext>
            </p:extLst>
          </p:nvPr>
        </p:nvGraphicFramePr>
        <p:xfrm>
          <a:off x="77396" y="4953000"/>
          <a:ext cx="5970588" cy="381000"/>
        </p:xfrm>
        <a:graphic>
          <a:graphicData uri="http://schemas.openxmlformats.org/presentationml/2006/ole">
            <mc:AlternateContent xmlns:mc="http://schemas.openxmlformats.org/markup-compatibility/2006">
              <mc:Choice xmlns:v="urn:schemas-microsoft-com:vml" Requires="v">
                <p:oleObj spid="_x0000_s79888" name="Equation" r:id="rId4" imgW="4025900" imgH="254000" progId="Equation.DSMT4">
                  <p:embed/>
                </p:oleObj>
              </mc:Choice>
              <mc:Fallback>
                <p:oleObj name="Equation" r:id="rId4" imgW="4025900" imgH="254000" progId="Equation.DSMT4">
                  <p:embed/>
                  <p:pic>
                    <p:nvPicPr>
                      <p:cNvPr id="6042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6" y="4953000"/>
                        <a:ext cx="5970588" cy="381000"/>
                      </a:xfrm>
                      <a:prstGeom prst="rect">
                        <a:avLst/>
                      </a:prstGeom>
                      <a:solidFill>
                        <a:srgbClr val="FFECD7"/>
                      </a:solidFill>
                      <a:ln>
                        <a:solidFill>
                          <a:schemeClr val="accent1"/>
                        </a:solidFill>
                      </a:ln>
                    </p:spPr>
                  </p:pic>
                </p:oleObj>
              </mc:Fallback>
            </mc:AlternateContent>
          </a:graphicData>
        </a:graphic>
      </p:graphicFrame>
      <p:cxnSp>
        <p:nvCxnSpPr>
          <p:cNvPr id="8" name="Straight Arrow Connector 7">
            <a:extLst>
              <a:ext uri="{FF2B5EF4-FFF2-40B4-BE49-F238E27FC236}">
                <a16:creationId xmlns:a16="http://schemas.microsoft.com/office/drawing/2014/main" id="{18B30073-74FD-BD4C-9494-E9FDA34B2CC2}"/>
              </a:ext>
            </a:extLst>
          </p:cNvPr>
          <p:cNvCxnSpPr/>
          <p:nvPr/>
        </p:nvCxnSpPr>
        <p:spPr bwMode="auto">
          <a:xfrm>
            <a:off x="4876800" y="3124200"/>
            <a:ext cx="2057400" cy="13716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6714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Standing waves on a string	 </a:t>
            </a:r>
          </a:p>
        </p:txBody>
      </p:sp>
      <p:sp>
        <p:nvSpPr>
          <p:cNvPr id="62466" name="Rectangle 3"/>
          <p:cNvSpPr>
            <a:spLocks noGrp="1" noChangeArrowheads="1"/>
          </p:cNvSpPr>
          <p:nvPr>
            <p:ph type="body" idx="1"/>
          </p:nvPr>
        </p:nvSpPr>
        <p:spPr>
          <a:xfrm>
            <a:off x="31315" y="3962400"/>
            <a:ext cx="8839200" cy="2788456"/>
          </a:xfrm>
        </p:spPr>
        <p:txBody>
          <a:bodyPr/>
          <a:lstStyle/>
          <a:p>
            <a:pPr lvl="1"/>
            <a:r>
              <a:rPr lang="en-US" altLang="x-none" sz="2400" dirty="0">
                <a:ea typeface="新細明體" charset="-120"/>
              </a:rPr>
              <a:t>Two waves with same amplitude and same frequency travels in opposite directions on a string interfere with each other and create  a </a:t>
            </a:r>
            <a:r>
              <a:rPr lang="en-US" altLang="x-none" sz="2400" i="1" dirty="0">
                <a:ea typeface="新細明體" charset="-120"/>
                <a:hlinkClick r:id="rId3"/>
              </a:rPr>
              <a:t>standing</a:t>
            </a:r>
            <a:r>
              <a:rPr lang="en-US" altLang="x-none" sz="2400" i="1" dirty="0">
                <a:ea typeface="新細明體" charset="-120"/>
              </a:rPr>
              <a:t> wave</a:t>
            </a:r>
            <a:r>
              <a:rPr lang="en-US" altLang="x-none" sz="2400" dirty="0">
                <a:ea typeface="新細明體" charset="-120"/>
              </a:rPr>
              <a:t> pattern </a:t>
            </a:r>
          </a:p>
          <a:p>
            <a:pPr lvl="1"/>
            <a:r>
              <a:rPr lang="en-US" altLang="x-none" sz="2400" dirty="0">
                <a:ea typeface="新細明體" charset="-120"/>
              </a:rPr>
              <a:t>Standing wave pattern does not move sideway on the string. The pattern moves up and down</a:t>
            </a:r>
          </a:p>
          <a:p>
            <a:pPr marL="114300" lvl="1" indent="0">
              <a:buNone/>
            </a:pPr>
            <a:endParaRPr lang="en-US" altLang="x-none" sz="2400" dirty="0">
              <a:ea typeface="新細明體" charset="-120"/>
            </a:endParaRPr>
          </a:p>
        </p:txBody>
      </p:sp>
      <p:pic>
        <p:nvPicPr>
          <p:cNvPr id="5" name="Picture 4" descr="15_Figure23-I">
            <a:extLst>
              <a:ext uri="{FF2B5EF4-FFF2-40B4-BE49-F238E27FC236}">
                <a16:creationId xmlns:a16="http://schemas.microsoft.com/office/drawing/2014/main" id="{1A0344CD-FC38-B249-98C4-5DE5800DB9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72"/>
          <a:stretch/>
        </p:blipFill>
        <p:spPr bwMode="auto">
          <a:xfrm>
            <a:off x="1295400" y="745532"/>
            <a:ext cx="6026150" cy="305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304800" y="76200"/>
            <a:ext cx="8839200" cy="503238"/>
          </a:xfrm>
        </p:spPr>
        <p:txBody>
          <a:bodyPr/>
          <a:lstStyle/>
          <a:p>
            <a:pPr marL="290513" indent="-290513"/>
            <a:r>
              <a:rPr lang="en-US" altLang="x-none" dirty="0">
                <a:ea typeface="新細明體" charset="-120"/>
              </a:rPr>
              <a:t>standing waves on a string	 </a:t>
            </a:r>
          </a:p>
        </p:txBody>
      </p:sp>
      <p:sp>
        <p:nvSpPr>
          <p:cNvPr id="64514" name="Rectangle 3"/>
          <p:cNvSpPr>
            <a:spLocks noGrp="1" noChangeArrowheads="1"/>
          </p:cNvSpPr>
          <p:nvPr>
            <p:ph type="body" idx="1"/>
          </p:nvPr>
        </p:nvSpPr>
        <p:spPr>
          <a:xfrm>
            <a:off x="228600" y="609600"/>
            <a:ext cx="8839200" cy="2179058"/>
          </a:xfrm>
        </p:spPr>
        <p:txBody>
          <a:bodyPr/>
          <a:lstStyle/>
          <a:p>
            <a:pPr lvl="1"/>
            <a:r>
              <a:rPr lang="en-US" altLang="x-none" sz="2400" dirty="0">
                <a:ea typeface="新細明體" charset="-120"/>
              </a:rPr>
              <a:t>There are </a:t>
            </a:r>
            <a:r>
              <a:rPr lang="en-US" altLang="x-none" sz="2400" i="1" dirty="0">
                <a:ea typeface="新細明體" charset="-120"/>
              </a:rPr>
              <a:t>nodes</a:t>
            </a:r>
            <a:r>
              <a:rPr lang="en-US" altLang="x-none" sz="2400" dirty="0">
                <a:ea typeface="新細明體" charset="-120"/>
              </a:rPr>
              <a:t> in standing wave where no motion occurs, and  the </a:t>
            </a:r>
            <a:r>
              <a:rPr lang="en-US" altLang="x-none" sz="2400" i="1" dirty="0">
                <a:ea typeface="新細明體" charset="-120"/>
              </a:rPr>
              <a:t>antinodes where </a:t>
            </a:r>
            <a:r>
              <a:rPr lang="en-US" altLang="x-none" sz="2400" dirty="0">
                <a:ea typeface="新細明體" charset="-120"/>
              </a:rPr>
              <a:t>the amplitude of the motion is greatest</a:t>
            </a:r>
          </a:p>
          <a:p>
            <a:pPr lvl="1"/>
            <a:r>
              <a:rPr lang="en-US" altLang="x-none" sz="2400" i="1" dirty="0">
                <a:ea typeface="新細明體" charset="-120"/>
              </a:rPr>
              <a:t>Destructive interference</a:t>
            </a:r>
            <a:r>
              <a:rPr lang="en-US" altLang="x-none" sz="2400" dirty="0">
                <a:ea typeface="新細明體" charset="-120"/>
              </a:rPr>
              <a:t> occurs at the nodes where the wave displacements cancel, and </a:t>
            </a:r>
            <a:r>
              <a:rPr lang="en-US" altLang="x-none" sz="2400" i="1" dirty="0">
                <a:ea typeface="新細明體" charset="-120"/>
              </a:rPr>
              <a:t>constructive interference </a:t>
            </a:r>
            <a:r>
              <a:rPr lang="en-US" altLang="x-none" sz="2400" dirty="0">
                <a:ea typeface="新細明體" charset="-120"/>
              </a:rPr>
              <a:t>occurs at the antinodes, where the displacements add.</a:t>
            </a:r>
          </a:p>
        </p:txBody>
      </p:sp>
      <p:pic>
        <p:nvPicPr>
          <p:cNvPr id="64515" name="Picture 4" descr="15_Figure23-I"/>
          <p:cNvPicPr>
            <a:picLocks noChangeAspect="1" noChangeArrowheads="1"/>
          </p:cNvPicPr>
          <p:nvPr/>
        </p:nvPicPr>
        <p:blipFill>
          <a:blip r:embed="rId3">
            <a:extLst>
              <a:ext uri="{28A0092B-C50C-407E-A947-70E740481C1C}">
                <a14:useLocalDpi xmlns:a14="http://schemas.microsoft.com/office/drawing/2010/main" val="0"/>
              </a:ext>
            </a:extLst>
          </a:blip>
          <a:srcRect b="4762"/>
          <a:stretch>
            <a:fillRect/>
          </a:stretch>
        </p:blipFill>
        <p:spPr bwMode="auto">
          <a:xfrm>
            <a:off x="609600" y="2971800"/>
            <a:ext cx="7632700" cy="374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9"/>
          <p:cNvSpPr>
            <a:spLocks noChangeArrowheads="1"/>
          </p:cNvSpPr>
          <p:nvPr/>
        </p:nvSpPr>
        <p:spPr bwMode="auto">
          <a:xfrm>
            <a:off x="228600" y="5486400"/>
            <a:ext cx="5715000" cy="12192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67586" name="Rectangle 7"/>
          <p:cNvSpPr>
            <a:spLocks noChangeArrowheads="1"/>
          </p:cNvSpPr>
          <p:nvPr/>
        </p:nvSpPr>
        <p:spPr bwMode="auto">
          <a:xfrm>
            <a:off x="228600" y="2819400"/>
            <a:ext cx="3962400" cy="20574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67587"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The formation of a standing wave	 </a:t>
            </a:r>
          </a:p>
        </p:txBody>
      </p:sp>
      <p:sp>
        <p:nvSpPr>
          <p:cNvPr id="67588" name="Rectangle 3"/>
          <p:cNvSpPr>
            <a:spLocks noGrp="1" noChangeArrowheads="1"/>
          </p:cNvSpPr>
          <p:nvPr>
            <p:ph type="body" idx="1"/>
          </p:nvPr>
        </p:nvSpPr>
        <p:spPr>
          <a:xfrm>
            <a:off x="33338" y="687997"/>
            <a:ext cx="4876800" cy="707886"/>
          </a:xfrm>
          <a:solidFill>
            <a:srgbClr val="FFECD7"/>
          </a:solidFill>
        </p:spPr>
        <p:txBody>
          <a:bodyPr/>
          <a:lstStyle/>
          <a:p>
            <a:pPr marL="341313" indent="-341313">
              <a:buClr>
                <a:srgbClr val="D33325"/>
              </a:buClr>
              <a:buFontTx/>
              <a:buChar char="•"/>
            </a:pPr>
            <a:r>
              <a:rPr lang="en-US" altLang="x-none" sz="2000" dirty="0">
                <a:latin typeface="Times New Roman" charset="0"/>
                <a:ea typeface="新細明體" charset="-120"/>
              </a:rPr>
              <a:t>A wave to the left combines with a wave to the right to form a standing wave.</a:t>
            </a:r>
          </a:p>
        </p:txBody>
      </p:sp>
      <p:pic>
        <p:nvPicPr>
          <p:cNvPr id="67589" name="Picture 4" descr="15_Figure24-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667"/>
          <a:stretch>
            <a:fillRect/>
          </a:stretch>
        </p:blipFill>
        <p:spPr bwMode="auto">
          <a:xfrm>
            <a:off x="4638675" y="533400"/>
            <a:ext cx="46577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90" name="Object 6"/>
          <p:cNvGraphicFramePr>
            <a:graphicFrameLocks noChangeAspect="1"/>
          </p:cNvGraphicFramePr>
          <p:nvPr/>
        </p:nvGraphicFramePr>
        <p:xfrm>
          <a:off x="304800" y="2895600"/>
          <a:ext cx="3784600" cy="1828800"/>
        </p:xfrm>
        <a:graphic>
          <a:graphicData uri="http://schemas.openxmlformats.org/presentationml/2006/ole">
            <mc:AlternateContent xmlns:mc="http://schemas.openxmlformats.org/markup-compatibility/2006">
              <mc:Choice xmlns:v="urn:schemas-microsoft-com:vml" Requires="v">
                <p:oleObj spid="_x0000_s67739" name="Equation" r:id="rId5" imgW="2552700" imgH="1219200" progId="Equation.DSMT4">
                  <p:embed/>
                </p:oleObj>
              </mc:Choice>
              <mc:Fallback>
                <p:oleObj name="Equation" r:id="rId5" imgW="2552700" imgH="1219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895600"/>
                        <a:ext cx="3784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1" name="Object 7"/>
          <p:cNvGraphicFramePr>
            <a:graphicFrameLocks noChangeAspect="1"/>
          </p:cNvGraphicFramePr>
          <p:nvPr/>
        </p:nvGraphicFramePr>
        <p:xfrm>
          <a:off x="315913" y="1600200"/>
          <a:ext cx="3860800" cy="762000"/>
        </p:xfrm>
        <a:graphic>
          <a:graphicData uri="http://schemas.openxmlformats.org/presentationml/2006/ole">
            <mc:AlternateContent xmlns:mc="http://schemas.openxmlformats.org/markup-compatibility/2006">
              <mc:Choice xmlns:v="urn:schemas-microsoft-com:vml" Requires="v">
                <p:oleObj spid="_x0000_s67740" name="Equation" r:id="rId7" imgW="2603500" imgH="508000" progId="Equation.DSMT4">
                  <p:embed/>
                </p:oleObj>
              </mc:Choice>
              <mc:Fallback>
                <p:oleObj name="Equation" r:id="rId7" imgW="2603500" imgH="5080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913" y="1600200"/>
                        <a:ext cx="3860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7592" name="Picture 8"/>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5535613"/>
            <a:ext cx="54467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304800" y="76200"/>
            <a:ext cx="8534400" cy="515938"/>
          </a:xfrm>
        </p:spPr>
        <p:txBody>
          <a:bodyPr/>
          <a:lstStyle/>
          <a:p>
            <a:r>
              <a:rPr lang="en-US" altLang="x-none" dirty="0">
                <a:ea typeface="ＭＳ Ｐゴシック" charset="-128"/>
              </a:rPr>
              <a:t>Derivation of the standing wave equation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B873B3-F8AA-B64E-BD38-160FD6E0B0DA}"/>
                  </a:ext>
                </a:extLst>
              </p:cNvPr>
              <p:cNvSpPr txBox="1"/>
              <p:nvPr/>
            </p:nvSpPr>
            <p:spPr>
              <a:xfrm>
                <a:off x="304800" y="545449"/>
                <a:ext cx="6109173" cy="30469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𝑋</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𝑌</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𝑋</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𝑌</m:t>
                                          </m:r>
                                        </m:e>
                                      </m:func>
                                    </m:e>
                                  </m:func>
                                </m:e>
                              </m:func>
                            </m:e>
                          </m:func>
                        </m:e>
                      </m:func>
                    </m:oMath>
                  </m:oMathPara>
                </a14:m>
                <a:endParaRPr lang="en-US" dirty="0"/>
              </a:p>
              <a:p>
                <a:pPr algn="l"/>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𝑋</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𝑌</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𝑋</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𝑌</m:t>
                                      </m:r>
                                    </m:e>
                                  </m:func>
                                </m:e>
                              </m:func>
                            </m:e>
                          </m:func>
                        </m:e>
                      </m:func>
                    </m:oMath>
                  </m:oMathPara>
                </a14:m>
                <a:endParaRPr lang="en-US" b="0" dirty="0"/>
              </a:p>
              <a:p>
                <a:pPr algn="l"/>
                <a:endParaRPr lang="en-US" b="0" dirty="0"/>
              </a:p>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oMath>
                  </m:oMathPara>
                </a14:m>
                <a:endParaRPr lang="en-US" b="0" i="1" dirty="0">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𝑡</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𝜔</m:t>
                                  </m:r>
                                  <m:r>
                                    <a:rPr lang="en-US" b="0" i="1" smtClean="0">
                                      <a:latin typeface="Cambria Math" panose="02040503050406030204" pitchFamily="18" charset="0"/>
                                    </a:rPr>
                                    <m:t>𝑡</m:t>
                                  </m:r>
                                </m:e>
                              </m:d>
                            </m:e>
                          </m:func>
                        </m:e>
                      </m:func>
                    </m:oMath>
                  </m:oMathPara>
                </a14:m>
                <a:endParaRPr lang="en-US" b="0" i="1" dirty="0">
                  <a:latin typeface="Cambria Math" panose="02040503050406030204" pitchFamily="18" charset="0"/>
                </a:endParaRPr>
              </a:p>
              <a:p>
                <a:pPr algn="l"/>
                <a:r>
                  <a:rPr lang="en-US" b="0" dirty="0"/>
                  <a:t>    </a:t>
                </a:r>
                <a14:m>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a:rPr lang="en-US" b="0" i="1" smtClean="0">
                            <a:latin typeface="Cambria Math" panose="02040503050406030204" pitchFamily="18" charset="0"/>
                          </a:rPr>
                          <m:t>𝐴</m:t>
                        </m:r>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𝑘𝑥</m:t>
                            </m:r>
                          </m:e>
                        </m:d>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𝐴</m:t>
                        </m:r>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e>
                        </m:func>
                      </m:e>
                    </m:func>
                  </m:oMath>
                </a14:m>
                <a:endParaRPr lang="en-US" b="0" dirty="0"/>
              </a:p>
              <a:p>
                <a:pPr algn="l"/>
                <a:r>
                  <a:rPr lang="en-US" dirty="0"/>
                  <a:t>=</a:t>
                </a:r>
                <a14:m>
                  <m:oMath xmlns:m="http://schemas.openxmlformats.org/officeDocument/2006/math">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𝑘𝑥</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e>
                        </m:func>
                      </m:e>
                    </m:func>
                  </m:oMath>
                </a14:m>
                <a:endParaRPr lang="en-US" b="0" dirty="0"/>
              </a:p>
              <a:p>
                <a:pPr algn="l"/>
                <a:endParaRPr lang="en-US" dirty="0"/>
              </a:p>
            </p:txBody>
          </p:sp>
        </mc:Choice>
        <mc:Fallback xmlns="">
          <p:sp>
            <p:nvSpPr>
              <p:cNvPr id="3" name="TextBox 2">
                <a:extLst>
                  <a:ext uri="{FF2B5EF4-FFF2-40B4-BE49-F238E27FC236}">
                    <a16:creationId xmlns:a16="http://schemas.microsoft.com/office/drawing/2014/main" id="{9BB873B3-F8AA-B64E-BD38-160FD6E0B0DA}"/>
                  </a:ext>
                </a:extLst>
              </p:cNvPr>
              <p:cNvSpPr txBox="1">
                <a:spLocks noRot="1" noChangeAspect="1" noMove="1" noResize="1" noEditPoints="1" noAdjustHandles="1" noChangeArrowheads="1" noChangeShapeType="1" noTextEdit="1"/>
              </p:cNvSpPr>
              <p:nvPr/>
            </p:nvSpPr>
            <p:spPr>
              <a:xfrm>
                <a:off x="304800" y="545449"/>
                <a:ext cx="6109173" cy="3046988"/>
              </a:xfrm>
              <a:prstGeom prst="rect">
                <a:avLst/>
              </a:prstGeom>
              <a:blipFill>
                <a:blip r:embed="rId2"/>
                <a:stretch>
                  <a:fillRect l="-1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38255D-EAEF-F343-88CF-20B28B1C23B1}"/>
                  </a:ext>
                </a:extLst>
              </p:cNvPr>
              <p:cNvSpPr txBox="1"/>
              <p:nvPr/>
            </p:nvSpPr>
            <p:spPr>
              <a:xfrm>
                <a:off x="7307" y="3200400"/>
                <a:ext cx="7315200" cy="3910558"/>
              </a:xfrm>
              <a:prstGeom prst="rect">
                <a:avLst/>
              </a:prstGeom>
              <a:noFill/>
            </p:spPr>
            <p:txBody>
              <a:bodyPr wrap="square" rtlCol="0">
                <a:spAutoFit/>
              </a:bodyPr>
              <a:lstStyle/>
              <a:p>
                <a:pPr marL="342900" indent="-342900" algn="l">
                  <a:buFont typeface="Wingdings" pitchFamily="2" charset="2"/>
                  <a:buChar char="Ø"/>
                </a:pPr>
                <a14:m>
                  <m:oMath xmlns:m="http://schemas.openxmlformats.org/officeDocument/2006/math">
                    <m:func>
                      <m:funcPr>
                        <m:ctrlPr>
                          <a:rPr lang="en-US" i="1" smtClean="0">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sin</m:t>
                        </m:r>
                      </m:fName>
                      <m:e>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𝜔</m:t>
                            </m:r>
                            <m:r>
                              <a:rPr lang="en-US" i="1">
                                <a:solidFill>
                                  <a:srgbClr val="C00000"/>
                                </a:solidFill>
                                <a:latin typeface="Cambria Math" panose="02040503050406030204" pitchFamily="18" charset="0"/>
                              </a:rPr>
                              <m:t>𝑡</m:t>
                            </m:r>
                          </m:e>
                        </m:d>
                      </m:e>
                    </m:func>
                    <m:r>
                      <a:rPr lang="en-US" b="0" i="1" smtClean="0">
                        <a:solidFill>
                          <a:srgbClr val="C00000"/>
                        </a:solidFill>
                        <a:latin typeface="Cambria Math" panose="02040503050406030204" pitchFamily="18" charset="0"/>
                      </a:rPr>
                      <m:t> </m:t>
                    </m:r>
                  </m:oMath>
                </a14:m>
                <a:r>
                  <a:rPr lang="en-US" dirty="0">
                    <a:solidFill>
                      <a:srgbClr val="C00000"/>
                    </a:solidFill>
                  </a:rPr>
                  <a:t>in </a:t>
                </a:r>
                <a14:m>
                  <m:oMath xmlns:m="http://schemas.openxmlformats.org/officeDocument/2006/math">
                    <m:r>
                      <a:rPr lang="en-US" i="1">
                        <a:solidFill>
                          <a:srgbClr val="C00000"/>
                        </a:solidFill>
                        <a:latin typeface="Cambria Math" panose="02040503050406030204" pitchFamily="18" charset="0"/>
                      </a:rPr>
                      <m:t>2</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A</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sin</m:t>
                        </m:r>
                      </m:fName>
                      <m:e>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𝑘𝑥</m:t>
                            </m:r>
                          </m:e>
                        </m:d>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sin</m:t>
                            </m:r>
                          </m:fName>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𝜔</m:t>
                            </m:r>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m:t>
                            </m:r>
                          </m:e>
                        </m:func>
                      </m:e>
                    </m:func>
                  </m:oMath>
                </a14:m>
                <a:r>
                  <a:rPr lang="en-US" dirty="0">
                    <a:solidFill>
                      <a:srgbClr val="C00000"/>
                    </a:solidFill>
                  </a:rPr>
                  <a:t>  means all the particles on the string oscillates</a:t>
                </a:r>
              </a:p>
              <a:p>
                <a:pPr marL="342900" indent="-342900" algn="l">
                  <a:buFont typeface="Wingdings" pitchFamily="2" charset="2"/>
                  <a:buChar char="Ø"/>
                </a:pPr>
                <a:r>
                  <a:rPr lang="en-US" dirty="0">
                    <a:solidFill>
                      <a:srgbClr val="C00000"/>
                    </a:solidFill>
                  </a:rPr>
                  <a:t>The sin(</a:t>
                </a:r>
                <a:r>
                  <a:rPr lang="en-US" dirty="0" err="1">
                    <a:solidFill>
                      <a:srgbClr val="C00000"/>
                    </a:solidFill>
                  </a:rPr>
                  <a:t>kx</a:t>
                </a:r>
                <a:r>
                  <a:rPr lang="en-US" dirty="0">
                    <a:solidFill>
                      <a:srgbClr val="C00000"/>
                    </a:solidFill>
                  </a:rPr>
                  <a:t>) term means the amplitude of oscillation depends on the position</a:t>
                </a:r>
              </a:p>
              <a:p>
                <a:pPr marL="342900" indent="-342900" algn="l">
                  <a:buFont typeface="Wingdings" pitchFamily="2" charset="2"/>
                  <a:buChar char="Ø"/>
                </a:pPr>
                <a:r>
                  <a:rPr lang="en-US" dirty="0">
                    <a:solidFill>
                      <a:srgbClr val="C00000"/>
                    </a:solidFill>
                  </a:rPr>
                  <a:t>Standing wave is an oscillation of particles (oscillates up and down) with position dependent amplitude</a:t>
                </a:r>
              </a:p>
              <a:p>
                <a:pPr marL="342900" indent="-342900" algn="l">
                  <a:buFont typeface="Wingdings" pitchFamily="2" charset="2"/>
                  <a:buChar char="Ø"/>
                </a:pPr>
                <a:r>
                  <a:rPr lang="en-US" dirty="0">
                    <a:solidFill>
                      <a:srgbClr val="C00000"/>
                    </a:solidFill>
                  </a:rPr>
                  <a:t>At x=</a:t>
                </a:r>
                <a14:m>
                  <m:oMath xmlns:m="http://schemas.openxmlformats.org/officeDocument/2006/math">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𝜋</m:t>
                        </m:r>
                      </m:num>
                      <m:den>
                        <m:r>
                          <a:rPr lang="en-US" b="0" i="1" smtClean="0">
                            <a:solidFill>
                              <a:srgbClr val="C00000"/>
                            </a:solidFill>
                            <a:latin typeface="Cambria Math" panose="02040503050406030204" pitchFamily="18" charset="0"/>
                          </a:rPr>
                          <m:t>𝑘</m:t>
                        </m:r>
                      </m:den>
                    </m:f>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=0,1,2,… </m:t>
                    </m:r>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sin</m:t>
                        </m:r>
                      </m:fName>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𝑘𝑥</m:t>
                            </m:r>
                          </m:e>
                        </m:d>
                      </m:e>
                    </m:func>
                    <m:r>
                      <a:rPr lang="en-US" b="0" i="1" smtClean="0">
                        <a:solidFill>
                          <a:srgbClr val="C00000"/>
                        </a:solidFill>
                        <a:latin typeface="Cambria Math" panose="02040503050406030204" pitchFamily="18" charset="0"/>
                      </a:rPr>
                      <m:t>=0</m:t>
                    </m:r>
                  </m:oMath>
                </a14:m>
                <a:r>
                  <a:rPr lang="en-US" dirty="0">
                    <a:solidFill>
                      <a:srgbClr val="C00000"/>
                    </a:solidFill>
                  </a:rPr>
                  <a:t>, the wave has nodes</a:t>
                </a:r>
              </a:p>
              <a:p>
                <a:pPr marL="342900" indent="-342900" algn="l">
                  <a:buFont typeface="Wingdings" pitchFamily="2" charset="2"/>
                  <a:buChar char="Ø"/>
                </a:pPr>
                <a:endParaRPr lang="en-US" dirty="0">
                  <a:solidFill>
                    <a:srgbClr val="C00000"/>
                  </a:solidFill>
                </a:endParaRPr>
              </a:p>
            </p:txBody>
          </p:sp>
        </mc:Choice>
        <mc:Fallback xmlns="">
          <p:sp>
            <p:nvSpPr>
              <p:cNvPr id="4" name="TextBox 3">
                <a:extLst>
                  <a:ext uri="{FF2B5EF4-FFF2-40B4-BE49-F238E27FC236}">
                    <a16:creationId xmlns:a16="http://schemas.microsoft.com/office/drawing/2014/main" id="{2038255D-EAEF-F343-88CF-20B28B1C23B1}"/>
                  </a:ext>
                </a:extLst>
              </p:cNvPr>
              <p:cNvSpPr txBox="1">
                <a:spLocks noRot="1" noChangeAspect="1" noMove="1" noResize="1" noEditPoints="1" noAdjustHandles="1" noChangeArrowheads="1" noChangeShapeType="1" noTextEdit="1"/>
              </p:cNvSpPr>
              <p:nvPr/>
            </p:nvSpPr>
            <p:spPr>
              <a:xfrm>
                <a:off x="7307" y="3200400"/>
                <a:ext cx="7315200" cy="3910558"/>
              </a:xfrm>
              <a:prstGeom prst="rect">
                <a:avLst/>
              </a:prstGeom>
              <a:blipFill>
                <a:blip r:embed="rId3"/>
                <a:stretch>
                  <a:fillRect l="-867" t="-129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12BACDC-F042-6D4B-8750-599C7C362AB0}"/>
              </a:ext>
            </a:extLst>
          </p:cNvPr>
          <p:cNvPicPr>
            <a:picLocks noChangeAspect="1"/>
          </p:cNvPicPr>
          <p:nvPr/>
        </p:nvPicPr>
        <p:blipFill>
          <a:blip r:embed="rId4"/>
          <a:stretch>
            <a:fillRect/>
          </a:stretch>
        </p:blipFill>
        <p:spPr>
          <a:xfrm>
            <a:off x="6487818" y="2722524"/>
            <a:ext cx="2574780" cy="20050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xfrm>
            <a:off x="304800" y="76200"/>
            <a:ext cx="8839200" cy="515938"/>
          </a:xfrm>
        </p:spPr>
        <p:txBody>
          <a:bodyPr/>
          <a:lstStyle/>
          <a:p>
            <a:pPr>
              <a:tabLst>
                <a:tab pos="292100" algn="l"/>
              </a:tabLst>
            </a:pPr>
            <a:r>
              <a:rPr lang="en-US" altLang="x-none" dirty="0">
                <a:ea typeface="新細明體" charset="-120"/>
              </a:rPr>
              <a:t>Transverse and longitudinal waves </a:t>
            </a:r>
          </a:p>
        </p:txBody>
      </p:sp>
      <p:sp>
        <p:nvSpPr>
          <p:cNvPr id="10242" name="Rectangle 3"/>
          <p:cNvSpPr>
            <a:spLocks noGrp="1" noChangeArrowheads="1"/>
          </p:cNvSpPr>
          <p:nvPr>
            <p:ph type="body" idx="1"/>
          </p:nvPr>
        </p:nvSpPr>
        <p:spPr>
          <a:xfrm>
            <a:off x="228600" y="777875"/>
            <a:ext cx="8763000" cy="846386"/>
          </a:xfrm>
        </p:spPr>
        <p:txBody>
          <a:bodyPr/>
          <a:lstStyle/>
          <a:p>
            <a:pPr lvl="1">
              <a:lnSpc>
                <a:spcPct val="80000"/>
              </a:lnSpc>
            </a:pPr>
            <a:r>
              <a:rPr lang="en-US" altLang="x-none" sz="2400" dirty="0">
                <a:ea typeface="新細明體" charset="-120"/>
              </a:rPr>
              <a:t>Figure below illustrates </a:t>
            </a:r>
            <a:r>
              <a:rPr lang="en-US" altLang="x-none" sz="2400" i="1" dirty="0">
                <a:solidFill>
                  <a:srgbClr val="FF0000"/>
                </a:solidFill>
                <a:ea typeface="新細明體" charset="-120"/>
              </a:rPr>
              <a:t>transverse</a:t>
            </a:r>
            <a:r>
              <a:rPr lang="en-US" altLang="x-none" sz="2400" i="1" dirty="0">
                <a:ea typeface="新細明體" charset="-120"/>
              </a:rPr>
              <a:t> waves</a:t>
            </a:r>
            <a:r>
              <a:rPr lang="en-US" altLang="x-none" sz="2400" dirty="0">
                <a:ea typeface="新細明體" charset="-120"/>
              </a:rPr>
              <a:t> and </a:t>
            </a:r>
            <a:r>
              <a:rPr lang="en-US" altLang="x-none" sz="2400" i="1" dirty="0">
                <a:solidFill>
                  <a:srgbClr val="FF0000"/>
                </a:solidFill>
                <a:ea typeface="新細明體" charset="-120"/>
              </a:rPr>
              <a:t>longitudina</a:t>
            </a:r>
            <a:r>
              <a:rPr lang="en-US" altLang="x-none" sz="2400" i="1" dirty="0">
                <a:ea typeface="新細明體" charset="-120"/>
              </a:rPr>
              <a:t>l waves</a:t>
            </a:r>
            <a:r>
              <a:rPr lang="en-US" altLang="x-none" sz="2000" dirty="0">
                <a:ea typeface="新細明體" charset="-120"/>
              </a:rPr>
              <a:t>.</a:t>
            </a:r>
          </a:p>
          <a:p>
            <a:pPr lvl="1">
              <a:lnSpc>
                <a:spcPct val="80000"/>
              </a:lnSpc>
            </a:pPr>
            <a:r>
              <a:rPr lang="en-US" altLang="x-none" sz="2000" dirty="0">
                <a:solidFill>
                  <a:srgbClr val="FF0000"/>
                </a:solidFill>
                <a:ea typeface="新細明體" charset="-120"/>
                <a:hlinkClick r:id="rId3"/>
              </a:rPr>
              <a:t>Video</a:t>
            </a:r>
            <a:endParaRPr lang="en-US" altLang="x-none" sz="2400" dirty="0">
              <a:solidFill>
                <a:srgbClr val="FF0000"/>
              </a:solidFill>
              <a:ea typeface="新細明體" charset="-120"/>
            </a:endParaRPr>
          </a:p>
        </p:txBody>
      </p:sp>
      <p:pic>
        <p:nvPicPr>
          <p:cNvPr id="1024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958158"/>
            <a:ext cx="36830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9799" y="2404926"/>
            <a:ext cx="21082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1685FE80-1C19-214C-91CC-22DB122DE6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1300" y="4958158"/>
            <a:ext cx="4368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305E47B7-ACFC-DE4A-A9E4-BF6E91A23AAA}"/>
              </a:ext>
            </a:extLst>
          </p:cNvPr>
          <p:cNvPicPr>
            <a:picLocks noChangeAspect="1"/>
          </p:cNvPicPr>
          <p:nvPr/>
        </p:nvPicPr>
        <p:blipFill>
          <a:blip r:embed="rId7">
            <a:extLst>
              <a:ext uri="{28A0092B-C50C-407E-A947-70E740481C1C}">
                <a14:useLocalDpi xmlns:a14="http://schemas.microsoft.com/office/drawing/2010/main" val="0"/>
              </a:ext>
            </a:extLst>
          </a:blip>
          <a:srcRect r="11488"/>
          <a:stretch>
            <a:fillRect/>
          </a:stretch>
        </p:blipFill>
        <p:spPr bwMode="auto">
          <a:xfrm>
            <a:off x="3962400" y="2515185"/>
            <a:ext cx="4125913"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8F3A1B4-0607-6543-A4BA-3D25949A8B41}"/>
              </a:ext>
            </a:extLst>
          </p:cNvPr>
          <p:cNvSpPr txBox="1"/>
          <p:nvPr/>
        </p:nvSpPr>
        <p:spPr>
          <a:xfrm>
            <a:off x="1896013" y="1394499"/>
            <a:ext cx="7247987" cy="830997"/>
          </a:xfrm>
          <a:prstGeom prst="rect">
            <a:avLst/>
          </a:prstGeom>
          <a:noFill/>
        </p:spPr>
        <p:txBody>
          <a:bodyPr wrap="square" rtlCol="0">
            <a:spAutoFit/>
          </a:bodyPr>
          <a:lstStyle/>
          <a:p>
            <a:pPr algn="l"/>
            <a:r>
              <a:rPr lang="en-US" dirty="0">
                <a:solidFill>
                  <a:srgbClr val="0070C0"/>
                </a:solidFill>
              </a:rPr>
              <a:t>Transverse: motion of particle is perpendicular to wave propagation direction </a:t>
            </a:r>
          </a:p>
        </p:txBody>
      </p:sp>
      <p:sp>
        <p:nvSpPr>
          <p:cNvPr id="3" name="TextBox 2">
            <a:extLst>
              <a:ext uri="{FF2B5EF4-FFF2-40B4-BE49-F238E27FC236}">
                <a16:creationId xmlns:a16="http://schemas.microsoft.com/office/drawing/2014/main" id="{BFA79649-447D-1041-B8FF-015DF7462442}"/>
              </a:ext>
            </a:extLst>
          </p:cNvPr>
          <p:cNvSpPr txBox="1"/>
          <p:nvPr/>
        </p:nvSpPr>
        <p:spPr>
          <a:xfrm>
            <a:off x="2425700" y="4084002"/>
            <a:ext cx="5067827" cy="830997"/>
          </a:xfrm>
          <a:prstGeom prst="rect">
            <a:avLst/>
          </a:prstGeom>
          <a:noFill/>
        </p:spPr>
        <p:txBody>
          <a:bodyPr wrap="square" rtlCol="0">
            <a:spAutoFit/>
          </a:bodyPr>
          <a:lstStyle/>
          <a:p>
            <a:pPr algn="l"/>
            <a:r>
              <a:rPr lang="en-US" dirty="0">
                <a:solidFill>
                  <a:srgbClr val="0070C0"/>
                </a:solidFill>
              </a:rPr>
              <a:t>Longitudinal: motion of particle is parallel to wave propagation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A8A5-A7B8-9245-BE12-34CC5656A178}"/>
              </a:ext>
            </a:extLst>
          </p:cNvPr>
          <p:cNvSpPr>
            <a:spLocks noGrp="1"/>
          </p:cNvSpPr>
          <p:nvPr>
            <p:ph type="title"/>
          </p:nvPr>
        </p:nvSpPr>
        <p:spPr/>
        <p:txBody>
          <a:bodyPr/>
          <a:lstStyle/>
          <a:p>
            <a:r>
              <a:rPr lang="en-US" dirty="0"/>
              <a:t>Positions of nodes and wavelength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805D6E-AF75-0B4D-B2C1-35EF19BAD7E2}"/>
                  </a:ext>
                </a:extLst>
              </p:cNvPr>
              <p:cNvSpPr>
                <a:spLocks noGrp="1"/>
              </p:cNvSpPr>
              <p:nvPr>
                <p:ph idx="1"/>
              </p:nvPr>
            </p:nvSpPr>
            <p:spPr>
              <a:xfrm>
                <a:off x="228600" y="685800"/>
                <a:ext cx="8610600" cy="3937745"/>
              </a:xfrm>
            </p:spPr>
            <p:txBody>
              <a:bodyPr/>
              <a:lstStyle/>
              <a:p>
                <a:r>
                  <a:rPr lang="en-US" dirty="0"/>
                  <a:t>Nodes occur at x=</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𝜋</m:t>
                        </m:r>
                      </m:num>
                      <m:den>
                        <m:r>
                          <a:rPr lang="en-US" b="0" i="1" smtClean="0">
                            <a:latin typeface="Cambria Math" panose="02040503050406030204" pitchFamily="18" charset="0"/>
                          </a:rPr>
                          <m:t>𝑘</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𝜋</m:t>
                        </m:r>
                      </m:num>
                      <m:den>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𝜆</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𝜆</m:t>
                        </m:r>
                      </m:num>
                      <m:den>
                        <m:r>
                          <a:rPr lang="en-US" b="0" i="1" smtClean="0">
                            <a:latin typeface="Cambria Math" panose="02040503050406030204" pitchFamily="18" charset="0"/>
                          </a:rPr>
                          <m:t>2</m:t>
                        </m:r>
                      </m:den>
                    </m:f>
                  </m:oMath>
                </a14:m>
                <a:endParaRPr lang="en-US" b="0" dirty="0"/>
              </a:p>
              <a:p>
                <a:r>
                  <a:rPr lang="en-US" b="0" dirty="0"/>
                  <a:t>From position of nodes, you can find the wavelength of the two waves which forms the standing wave</a:t>
                </a:r>
              </a:p>
              <a:p>
                <a:r>
                  <a:rPr lang="en-US" dirty="0"/>
                  <a:t>Then you can find the frequency if you know the wavelength</a:t>
                </a:r>
                <a:endParaRPr lang="en-US" b="0" dirty="0"/>
              </a:p>
            </p:txBody>
          </p:sp>
        </mc:Choice>
        <mc:Fallback xmlns="">
          <p:sp>
            <p:nvSpPr>
              <p:cNvPr id="3" name="Content Placeholder 2">
                <a:extLst>
                  <a:ext uri="{FF2B5EF4-FFF2-40B4-BE49-F238E27FC236}">
                    <a16:creationId xmlns:a16="http://schemas.microsoft.com/office/drawing/2014/main" id="{CD805D6E-AF75-0B4D-B2C1-35EF19BAD7E2}"/>
                  </a:ext>
                </a:extLst>
              </p:cNvPr>
              <p:cNvSpPr>
                <a:spLocks noGrp="1" noRot="1" noChangeAspect="1" noMove="1" noResize="1" noEditPoints="1" noAdjustHandles="1" noChangeArrowheads="1" noChangeShapeType="1" noTextEdit="1"/>
              </p:cNvSpPr>
              <p:nvPr>
                <p:ph idx="1"/>
              </p:nvPr>
            </p:nvSpPr>
            <p:spPr>
              <a:xfrm>
                <a:off x="228600" y="685800"/>
                <a:ext cx="8610600" cy="3937745"/>
              </a:xfrm>
              <a:blipFill>
                <a:blip r:embed="rId2"/>
                <a:stretch>
                  <a:fillRect l="-1473" b="-3537"/>
                </a:stretch>
              </a:blipFill>
            </p:spPr>
            <p:txBody>
              <a:bodyPr/>
              <a:lstStyle/>
              <a:p>
                <a:r>
                  <a:rPr lang="en-US">
                    <a:noFill/>
                  </a:rPr>
                  <a:t> </a:t>
                </a:r>
              </a:p>
            </p:txBody>
          </p:sp>
        </mc:Fallback>
      </mc:AlternateContent>
    </p:spTree>
    <p:extLst>
      <p:ext uri="{BB962C8B-B14F-4D97-AF65-F5344CB8AC3E}">
        <p14:creationId xmlns:p14="http://schemas.microsoft.com/office/powerpoint/2010/main" val="1956908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304800" y="76200"/>
            <a:ext cx="8839200" cy="503238"/>
          </a:xfrm>
        </p:spPr>
        <p:txBody>
          <a:bodyPr/>
          <a:lstStyle/>
          <a:p>
            <a:pPr marL="290513" indent="-290513"/>
            <a:r>
              <a:rPr lang="en-US" altLang="x-none">
                <a:ea typeface="新細明體" charset="-120"/>
              </a:rPr>
              <a:t>Normal modes of a string	 </a:t>
            </a:r>
          </a:p>
        </p:txBody>
      </p:sp>
      <p:sp>
        <p:nvSpPr>
          <p:cNvPr id="76802" name="Rectangle 3"/>
          <p:cNvSpPr>
            <a:spLocks noGrp="1" noChangeArrowheads="1"/>
          </p:cNvSpPr>
          <p:nvPr>
            <p:ph type="body" idx="1"/>
          </p:nvPr>
        </p:nvSpPr>
        <p:spPr>
          <a:xfrm>
            <a:off x="228600" y="685800"/>
            <a:ext cx="4343400" cy="5848350"/>
          </a:xfrm>
        </p:spPr>
        <p:txBody>
          <a:bodyPr/>
          <a:lstStyle/>
          <a:p>
            <a:pPr marL="341313" indent="-341313">
              <a:buClr>
                <a:srgbClr val="D33325"/>
              </a:buClr>
              <a:buFontTx/>
              <a:buChar char="•"/>
            </a:pPr>
            <a:r>
              <a:rPr lang="en-US" altLang="x-none" sz="2600">
                <a:latin typeface="Times New Roman" charset="0"/>
                <a:ea typeface="新細明體" charset="-120"/>
              </a:rPr>
              <a:t>For a taut string fixed at both ends, the possible wavelengths are </a:t>
            </a:r>
            <a:r>
              <a:rPr lang="en-US" altLang="x-none" sz="2600" i="1">
                <a:latin typeface="Times New Roman" charset="0"/>
                <a:ea typeface="新細明體" charset="-120"/>
                <a:sym typeface="Symbol" charset="2"/>
              </a:rPr>
              <a:t></a:t>
            </a:r>
            <a:r>
              <a:rPr lang="en-US" altLang="x-none" sz="2600" i="1" baseline="-25000">
                <a:latin typeface="Times New Roman" charset="0"/>
                <a:ea typeface="新細明體" charset="-120"/>
                <a:sym typeface="Symbol" charset="2"/>
              </a:rPr>
              <a:t>n</a:t>
            </a:r>
            <a:r>
              <a:rPr lang="en-US" altLang="x-none" sz="2600" i="1">
                <a:latin typeface="Times New Roman" charset="0"/>
                <a:ea typeface="新細明體" charset="-120"/>
                <a:sym typeface="Symbol" charset="2"/>
              </a:rPr>
              <a:t> = </a:t>
            </a:r>
            <a:r>
              <a:rPr lang="en-US" altLang="x-none" sz="2600">
                <a:latin typeface="Times New Roman" charset="0"/>
                <a:ea typeface="新細明體" charset="-120"/>
                <a:sym typeface="Symbol" charset="2"/>
              </a:rPr>
              <a:t>2</a:t>
            </a:r>
            <a:r>
              <a:rPr lang="en-US" altLang="x-none" sz="2600" i="1">
                <a:latin typeface="Times New Roman" charset="0"/>
                <a:ea typeface="新細明體" charset="-120"/>
                <a:sym typeface="Symbol" charset="2"/>
              </a:rPr>
              <a:t>L/n</a:t>
            </a:r>
            <a:r>
              <a:rPr lang="en-US" altLang="x-none" sz="2600">
                <a:latin typeface="Times New Roman" charset="0"/>
                <a:ea typeface="新細明體" charset="-120"/>
                <a:sym typeface="Symbol" charset="2"/>
              </a:rPr>
              <a:t> and the possible frequencies are </a:t>
            </a:r>
            <a:r>
              <a:rPr lang="en-US" altLang="x-none" sz="2600" i="1">
                <a:latin typeface="Times New Roman" charset="0"/>
                <a:ea typeface="新細明體" charset="-120"/>
                <a:sym typeface="Symbol" charset="2"/>
              </a:rPr>
              <a:t>f</a:t>
            </a:r>
            <a:r>
              <a:rPr lang="en-US" altLang="x-none" sz="2600" i="1" baseline="-25000">
                <a:latin typeface="Times New Roman" charset="0"/>
                <a:ea typeface="新細明體" charset="-120"/>
                <a:sym typeface="Symbol" charset="2"/>
              </a:rPr>
              <a:t>n</a:t>
            </a:r>
            <a:r>
              <a:rPr lang="en-US" altLang="x-none" sz="2600" i="1">
                <a:latin typeface="Times New Roman" charset="0"/>
                <a:ea typeface="新細明體" charset="-120"/>
                <a:sym typeface="Symbol" charset="2"/>
              </a:rPr>
              <a:t> = n v/</a:t>
            </a:r>
            <a:r>
              <a:rPr lang="en-US" altLang="x-none" sz="2600">
                <a:latin typeface="Times New Roman" charset="0"/>
                <a:ea typeface="新細明體" charset="-120"/>
                <a:sym typeface="Symbol" charset="2"/>
              </a:rPr>
              <a:t>2</a:t>
            </a:r>
            <a:r>
              <a:rPr lang="en-US" altLang="x-none" sz="2600" i="1">
                <a:latin typeface="Times New Roman" charset="0"/>
                <a:ea typeface="新細明體" charset="-120"/>
                <a:sym typeface="Symbol" charset="2"/>
              </a:rPr>
              <a:t>L</a:t>
            </a:r>
            <a:r>
              <a:rPr lang="en-US" altLang="x-none" sz="2600">
                <a:latin typeface="Times New Roman" charset="0"/>
                <a:ea typeface="新細明體" charset="-120"/>
                <a:sym typeface="Symbol" charset="2"/>
              </a:rPr>
              <a:t> = </a:t>
            </a:r>
            <a:r>
              <a:rPr lang="en-US" altLang="x-none" sz="2600" i="1">
                <a:latin typeface="Times New Roman" charset="0"/>
                <a:ea typeface="新細明體" charset="-120"/>
                <a:sym typeface="Symbol" charset="2"/>
              </a:rPr>
              <a:t>nf</a:t>
            </a:r>
            <a:r>
              <a:rPr lang="en-US" altLang="x-none" sz="2600" baseline="-25000">
                <a:latin typeface="Times New Roman" charset="0"/>
                <a:ea typeface="新細明體" charset="-120"/>
                <a:sym typeface="Symbol" charset="2"/>
              </a:rPr>
              <a:t>1</a:t>
            </a:r>
            <a:r>
              <a:rPr lang="en-US" altLang="x-none" sz="2600">
                <a:latin typeface="Times New Roman" charset="0"/>
                <a:ea typeface="新細明體" charset="-120"/>
                <a:sym typeface="Symbol" charset="2"/>
              </a:rPr>
              <a:t>, where  </a:t>
            </a:r>
            <a:r>
              <a:rPr lang="en-US" altLang="x-none" sz="2600" i="1">
                <a:latin typeface="Times New Roman" charset="0"/>
                <a:ea typeface="新細明體" charset="-120"/>
                <a:sym typeface="Symbol" charset="2"/>
              </a:rPr>
              <a:t>n =</a:t>
            </a:r>
            <a:r>
              <a:rPr lang="en-US" altLang="x-none" sz="2600">
                <a:latin typeface="Times New Roman" charset="0"/>
                <a:ea typeface="新細明體" charset="-120"/>
                <a:sym typeface="Symbol" charset="2"/>
              </a:rPr>
              <a:t> 1, 2, 3, …</a:t>
            </a:r>
            <a:endParaRPr lang="en-US" altLang="x-none" sz="2600">
              <a:latin typeface="Times New Roman" charset="0"/>
              <a:ea typeface="新細明體" charset="-120"/>
            </a:endParaRPr>
          </a:p>
          <a:p>
            <a:pPr marL="341313" indent="-341313">
              <a:buClr>
                <a:srgbClr val="D33325"/>
              </a:buClr>
              <a:buFontTx/>
              <a:buChar char="•"/>
            </a:pPr>
            <a:r>
              <a:rPr lang="en-US" altLang="x-none" sz="2600" i="1">
                <a:latin typeface="Times New Roman" charset="0"/>
                <a:ea typeface="新細明體" charset="-120"/>
              </a:rPr>
              <a:t>f</a:t>
            </a:r>
            <a:r>
              <a:rPr lang="en-US" altLang="x-none" sz="2600" baseline="-25000">
                <a:latin typeface="Times New Roman" charset="0"/>
                <a:ea typeface="新細明體" charset="-120"/>
              </a:rPr>
              <a:t>1</a:t>
            </a:r>
            <a:r>
              <a:rPr lang="en-US" altLang="x-none" sz="2600">
                <a:latin typeface="Times New Roman" charset="0"/>
                <a:ea typeface="新細明體" charset="-120"/>
              </a:rPr>
              <a:t> is the </a:t>
            </a:r>
            <a:r>
              <a:rPr lang="en-US" altLang="x-none" sz="2600" i="1">
                <a:latin typeface="Times New Roman" charset="0"/>
                <a:ea typeface="新細明體" charset="-120"/>
              </a:rPr>
              <a:t>fundamental frequency</a:t>
            </a:r>
            <a:r>
              <a:rPr lang="en-US" altLang="x-none" sz="2600">
                <a:latin typeface="Times New Roman" charset="0"/>
                <a:ea typeface="新細明體" charset="-120"/>
              </a:rPr>
              <a:t>, </a:t>
            </a:r>
            <a:r>
              <a:rPr lang="en-US" altLang="x-none" sz="2600" i="1">
                <a:latin typeface="Times New Roman" charset="0"/>
                <a:ea typeface="新細明體" charset="-120"/>
              </a:rPr>
              <a:t>f</a:t>
            </a:r>
            <a:r>
              <a:rPr lang="en-US" altLang="x-none" sz="2600" baseline="-25000">
                <a:latin typeface="Times New Roman" charset="0"/>
                <a:ea typeface="新細明體" charset="-120"/>
              </a:rPr>
              <a:t>2</a:t>
            </a:r>
            <a:r>
              <a:rPr lang="en-US" altLang="x-none" sz="2600">
                <a:latin typeface="Times New Roman" charset="0"/>
                <a:ea typeface="新細明體" charset="-120"/>
              </a:rPr>
              <a:t> is the second harmonic (first overtone), </a:t>
            </a:r>
            <a:r>
              <a:rPr lang="en-US" altLang="x-none" sz="2600" i="1">
                <a:latin typeface="Times New Roman" charset="0"/>
                <a:ea typeface="新細明體" charset="-120"/>
              </a:rPr>
              <a:t>f</a:t>
            </a:r>
            <a:r>
              <a:rPr lang="en-US" altLang="x-none" sz="2600" baseline="-25000">
                <a:latin typeface="Times New Roman" charset="0"/>
                <a:ea typeface="新細明體" charset="-120"/>
              </a:rPr>
              <a:t>3</a:t>
            </a:r>
            <a:r>
              <a:rPr lang="en-US" altLang="x-none" sz="2600">
                <a:latin typeface="Times New Roman" charset="0"/>
                <a:ea typeface="新細明體" charset="-120"/>
              </a:rPr>
              <a:t> is the third harmonic (second overtone), etc.</a:t>
            </a:r>
          </a:p>
          <a:p>
            <a:pPr marL="341313" indent="-341313">
              <a:buClr>
                <a:srgbClr val="D33325"/>
              </a:buClr>
              <a:buFontTx/>
              <a:buChar char="•"/>
            </a:pPr>
            <a:r>
              <a:rPr lang="en-US" altLang="x-none" sz="2600">
                <a:latin typeface="Times New Roman" charset="0"/>
                <a:ea typeface="新細明體" charset="-120"/>
              </a:rPr>
              <a:t>Figure at right illustrates the first four harmonics.</a:t>
            </a:r>
          </a:p>
        </p:txBody>
      </p:sp>
      <p:pic>
        <p:nvPicPr>
          <p:cNvPr id="76803" name="Picture 5" descr="15_26_Figure"/>
          <p:cNvPicPr>
            <a:picLocks noChangeAspect="1" noChangeArrowheads="1"/>
          </p:cNvPicPr>
          <p:nvPr/>
        </p:nvPicPr>
        <p:blipFill>
          <a:blip r:embed="rId3">
            <a:extLst>
              <a:ext uri="{28A0092B-C50C-407E-A947-70E740481C1C}">
                <a14:useLocalDpi xmlns:a14="http://schemas.microsoft.com/office/drawing/2010/main" val="0"/>
              </a:ext>
            </a:extLst>
          </a:blip>
          <a:srcRect b="2556"/>
          <a:stretch>
            <a:fillRect/>
          </a:stretch>
        </p:blipFill>
        <p:spPr bwMode="auto">
          <a:xfrm>
            <a:off x="4752975" y="762000"/>
            <a:ext cx="3933825"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1"/>
          <p:cNvSpPr>
            <a:spLocks noChangeArrowheads="1"/>
          </p:cNvSpPr>
          <p:nvPr/>
        </p:nvSpPr>
        <p:spPr bwMode="auto">
          <a:xfrm>
            <a:off x="2590800" y="2819400"/>
            <a:ext cx="6324600" cy="8382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78850" name="Rectangle 11"/>
          <p:cNvSpPr>
            <a:spLocks noChangeArrowheads="1"/>
          </p:cNvSpPr>
          <p:nvPr/>
        </p:nvSpPr>
        <p:spPr bwMode="auto">
          <a:xfrm>
            <a:off x="4114800" y="3810000"/>
            <a:ext cx="4800600" cy="8382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78851" name="Rectangle 6"/>
          <p:cNvSpPr>
            <a:spLocks noChangeArrowheads="1"/>
          </p:cNvSpPr>
          <p:nvPr/>
        </p:nvSpPr>
        <p:spPr bwMode="auto">
          <a:xfrm>
            <a:off x="762000" y="685800"/>
            <a:ext cx="6019800" cy="1066800"/>
          </a:xfrm>
          <a:prstGeom prst="rect">
            <a:avLst/>
          </a:prstGeom>
          <a:gradFill rotWithShape="0">
            <a:gsLst>
              <a:gs pos="0">
                <a:schemeClr val="accent1"/>
              </a:gs>
              <a:gs pos="100000">
                <a:schemeClr val="bg1"/>
              </a:gs>
            </a:gsLst>
            <a:lin ang="5400000" scaled="1"/>
          </a:gradFill>
          <a:ln w="34925">
            <a:solidFill>
              <a:schemeClr val="tx1"/>
            </a:solidFill>
            <a:round/>
            <a:headEnd/>
            <a:tailEnd/>
          </a:ln>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sp>
        <p:nvSpPr>
          <p:cNvPr id="78852" name="Rectangle 2"/>
          <p:cNvSpPr>
            <a:spLocks noGrp="1" noChangeArrowheads="1"/>
          </p:cNvSpPr>
          <p:nvPr>
            <p:ph type="title"/>
          </p:nvPr>
        </p:nvSpPr>
        <p:spPr>
          <a:xfrm>
            <a:off x="304800" y="76200"/>
            <a:ext cx="8839200" cy="503238"/>
          </a:xfrm>
        </p:spPr>
        <p:txBody>
          <a:bodyPr/>
          <a:lstStyle/>
          <a:p>
            <a:r>
              <a:rPr lang="en-US" altLang="x-none">
                <a:ea typeface="新細明體" charset="-120"/>
              </a:rPr>
              <a:t>Standing waves and musical instruments</a:t>
            </a:r>
          </a:p>
        </p:txBody>
      </p:sp>
      <p:sp>
        <p:nvSpPr>
          <p:cNvPr id="78853" name="Rectangle 3"/>
          <p:cNvSpPr>
            <a:spLocks noGrp="1" noChangeArrowheads="1"/>
          </p:cNvSpPr>
          <p:nvPr>
            <p:ph type="body" idx="1"/>
          </p:nvPr>
        </p:nvSpPr>
        <p:spPr>
          <a:xfrm>
            <a:off x="304800" y="1828800"/>
            <a:ext cx="8458200" cy="1016000"/>
          </a:xfrm>
        </p:spPr>
        <p:txBody>
          <a:bodyPr/>
          <a:lstStyle/>
          <a:p>
            <a:pPr marL="341313" indent="-341313">
              <a:buClr>
                <a:srgbClr val="D33325"/>
              </a:buClr>
              <a:buFontTx/>
              <a:buChar char="•"/>
            </a:pPr>
            <a:r>
              <a:rPr lang="en-US" altLang="x-none" sz="2000">
                <a:latin typeface="Times New Roman" charset="0"/>
                <a:ea typeface="新細明體" charset="-120"/>
              </a:rPr>
              <a:t>A stringed instrument is tuned to the correct frequency (pitch) by varying the tension. Longer strings produce bass notes and shorter strings produce treble notes. (See figure below.)</a:t>
            </a:r>
          </a:p>
        </p:txBody>
      </p:sp>
      <p:pic>
        <p:nvPicPr>
          <p:cNvPr id="78854" name="Picture 4" descr="15_Figure29-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545"/>
          <a:stretch>
            <a:fillRect/>
          </a:stretch>
        </p:blipFill>
        <p:spPr bwMode="auto">
          <a:xfrm>
            <a:off x="381000" y="3352800"/>
            <a:ext cx="5410200"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685800"/>
            <a:ext cx="5686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
        <p:nvSpPr>
          <p:cNvPr id="78856" name="Rectangle 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78857" name="Object 7"/>
          <p:cNvGraphicFramePr>
            <a:graphicFrameLocks noChangeAspect="1"/>
          </p:cNvGraphicFramePr>
          <p:nvPr/>
        </p:nvGraphicFramePr>
        <p:xfrm>
          <a:off x="838200" y="1143000"/>
          <a:ext cx="5713413" cy="533400"/>
        </p:xfrm>
        <a:graphic>
          <a:graphicData uri="http://schemas.openxmlformats.org/presentationml/2006/ole">
            <mc:AlternateContent xmlns:mc="http://schemas.openxmlformats.org/markup-compatibility/2006">
              <mc:Choice xmlns:v="urn:schemas-microsoft-com:vml" Requires="v">
                <p:oleObj spid="_x0000_s79079" name="Equation" r:id="rId6" imgW="4254500" imgH="393700" progId="Equation.DSMT4">
                  <p:embed/>
                </p:oleObj>
              </mc:Choice>
              <mc:Fallback>
                <p:oleObj name="Equation" r:id="rId6" imgW="4254500" imgH="3937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143000"/>
                        <a:ext cx="57134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8" name="Rectangle 10"/>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lIns="92075" tIns="46038" rIns="92075" bIns="46038" anchor="ct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zh-HK" altLang="x-none">
              <a:ea typeface="新細明體" charset="-120"/>
            </a:endParaRPr>
          </a:p>
        </p:txBody>
      </p:sp>
      <p:graphicFrame>
        <p:nvGraphicFramePr>
          <p:cNvPr id="78859" name="Object 9"/>
          <p:cNvGraphicFramePr>
            <a:graphicFrameLocks noChangeAspect="1"/>
          </p:cNvGraphicFramePr>
          <p:nvPr/>
        </p:nvGraphicFramePr>
        <p:xfrm>
          <a:off x="4260850" y="3886200"/>
          <a:ext cx="4548188" cy="685800"/>
        </p:xfrm>
        <a:graphic>
          <a:graphicData uri="http://schemas.openxmlformats.org/presentationml/2006/ole">
            <mc:AlternateContent xmlns:mc="http://schemas.openxmlformats.org/markup-compatibility/2006">
              <mc:Choice xmlns:v="urn:schemas-microsoft-com:vml" Requires="v">
                <p:oleObj spid="_x0000_s79080" name="Equation" r:id="rId8" imgW="3136900" imgH="469900" progId="Equation.DSMT4">
                  <p:embed/>
                </p:oleObj>
              </mc:Choice>
              <mc:Fallback>
                <p:oleObj name="Equation" r:id="rId8" imgW="3136900" imgH="4699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0850" y="3886200"/>
                        <a:ext cx="4548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60" name="Object 7"/>
          <p:cNvGraphicFramePr>
            <a:graphicFrameLocks noChangeAspect="1"/>
          </p:cNvGraphicFramePr>
          <p:nvPr/>
        </p:nvGraphicFramePr>
        <p:xfrm>
          <a:off x="2654300" y="2895600"/>
          <a:ext cx="6197600" cy="609600"/>
        </p:xfrm>
        <a:graphic>
          <a:graphicData uri="http://schemas.openxmlformats.org/presentationml/2006/ole">
            <mc:AlternateContent xmlns:mc="http://schemas.openxmlformats.org/markup-compatibility/2006">
              <mc:Choice xmlns:v="urn:schemas-microsoft-com:vml" Requires="v">
                <p:oleObj spid="_x0000_s79081" name="Equation" r:id="rId10" imgW="4038600" imgH="393700" progId="Equation.DSMT4">
                  <p:embed/>
                </p:oleObj>
              </mc:Choice>
              <mc:Fallback>
                <p:oleObj name="Equation" r:id="rId10" imgW="4038600" imgH="3937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4300" y="2895600"/>
                        <a:ext cx="619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304800" y="76200"/>
            <a:ext cx="8839200" cy="534988"/>
          </a:xfrm>
        </p:spPr>
        <p:txBody>
          <a:bodyPr/>
          <a:lstStyle/>
          <a:p>
            <a:pPr marL="341313" indent="-341313">
              <a:spcBef>
                <a:spcPct val="50000"/>
              </a:spcBef>
            </a:pPr>
            <a:r>
              <a:rPr lang="en-US" altLang="x-none" sz="3200">
                <a:ea typeface="新細明體" charset="-120"/>
              </a:rPr>
              <a:t>Example 15.6: Standing waves on a guitar string</a:t>
            </a:r>
          </a:p>
        </p:txBody>
      </p:sp>
      <p:sp>
        <p:nvSpPr>
          <p:cNvPr id="70658" name="TextBox 3"/>
          <p:cNvSpPr txBox="1">
            <a:spLocks noChangeArrowheads="1"/>
          </p:cNvSpPr>
          <p:nvPr/>
        </p:nvSpPr>
        <p:spPr bwMode="auto">
          <a:xfrm>
            <a:off x="457200" y="685800"/>
            <a:ext cx="7924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r>
              <a:rPr lang="en-US" altLang="x-none" sz="2000">
                <a:latin typeface="Times New Roman" charset="0"/>
                <a:ea typeface="新細明體" charset="-120"/>
              </a:rPr>
              <a:t>A guitar string lies along the x-axis when in equilibrium. The end of the string at  (the bridge of the guitar) is ﬁxed. A sinusoidal wave with  amplitude  A = 0.750  mm  and  frequency f = 440 Hz, corresponding to the red curves in figure in last slide, travels along the string in the x-direction at 143m/s. It is reﬂected from the ﬁxed end, and the superposition of the incident and reﬂected waves forms a standing wave. (a) Find the equation giving the displacement of a point on the string as a function of position and time. (b) Locate the nodes. (c) Find the amplitude of the standing wave and</a:t>
            </a:r>
          </a:p>
          <a:p>
            <a:pPr algn="l"/>
            <a:r>
              <a:rPr lang="en-US" altLang="x-none" sz="2000">
                <a:latin typeface="Times New Roman" charset="0"/>
                <a:ea typeface="新細明體" charset="-120"/>
              </a:rPr>
              <a:t>the maximum transverse velocity and acceleration.</a:t>
            </a:r>
          </a:p>
        </p:txBody>
      </p:sp>
      <p:grpSp>
        <p:nvGrpSpPr>
          <p:cNvPr id="70659" name="Group 7"/>
          <p:cNvGrpSpPr>
            <a:grpSpLocks/>
          </p:cNvGrpSpPr>
          <p:nvPr/>
        </p:nvGrpSpPr>
        <p:grpSpPr bwMode="auto">
          <a:xfrm>
            <a:off x="914400" y="3505200"/>
            <a:ext cx="6321425" cy="3124200"/>
            <a:chOff x="914400" y="3733800"/>
            <a:chExt cx="6321083" cy="3124200"/>
          </a:xfrm>
        </p:grpSpPr>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733800"/>
              <a:ext cx="586388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
          <p:nvSpPr>
            <p:cNvPr id="7" name="TextBox 6"/>
            <p:cNvSpPr txBox="1"/>
            <p:nvPr/>
          </p:nvSpPr>
          <p:spPr>
            <a:xfrm>
              <a:off x="914400" y="3776663"/>
              <a:ext cx="1469945" cy="338137"/>
            </a:xfrm>
            <a:prstGeom prst="rect">
              <a:avLst/>
            </a:prstGeom>
            <a:solidFill>
              <a:schemeClr val="bg1"/>
            </a:solidFill>
          </p:spPr>
          <p:txBody>
            <a:bodyPr>
              <a:spAutoFit/>
            </a:bodyPr>
            <a:lstStyle/>
            <a:p>
              <a:pPr>
                <a:defRPr/>
              </a:pPr>
              <a:r>
                <a:rPr lang="en-US" sz="1600" b="1" dirty="0">
                  <a:solidFill>
                    <a:schemeClr val="accent5">
                      <a:lumMod val="50000"/>
                    </a:schemeClr>
                  </a:solidFill>
                  <a:latin typeface="+mj-lt"/>
                  <a:ea typeface="+mn-ea"/>
                </a:rPr>
                <a:t>SOLUTION</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304800" y="76200"/>
            <a:ext cx="8839200" cy="479425"/>
          </a:xfrm>
        </p:spPr>
        <p:txBody>
          <a:bodyPr/>
          <a:lstStyle/>
          <a:p>
            <a:pPr marL="290513" indent="-290513"/>
            <a:r>
              <a:rPr lang="en-US" altLang="x-none" sz="2800">
                <a:ea typeface="新細明體" charset="-120"/>
              </a:rPr>
              <a:t>Example 15.6: Standing waves on a guitar string</a:t>
            </a:r>
            <a:endParaRPr lang="en-US" altLang="x-none">
              <a:ea typeface="新細明體" charset="-120"/>
            </a:endParaRPr>
          </a:p>
        </p:txBody>
      </p:sp>
      <p:grpSp>
        <p:nvGrpSpPr>
          <p:cNvPr id="72706" name="Group 9"/>
          <p:cNvGrpSpPr>
            <a:grpSpLocks/>
          </p:cNvGrpSpPr>
          <p:nvPr/>
        </p:nvGrpSpPr>
        <p:grpSpPr bwMode="auto">
          <a:xfrm>
            <a:off x="1295400" y="762000"/>
            <a:ext cx="5756275" cy="1066800"/>
            <a:chOff x="1962150" y="1981200"/>
            <a:chExt cx="3143250" cy="582613"/>
          </a:xfrm>
        </p:grpSpPr>
        <p:pic>
          <p:nvPicPr>
            <p:cNvPr id="727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81200"/>
              <a:ext cx="3086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727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2286000"/>
              <a:ext cx="3143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grpSp>
      <p:pic>
        <p:nvPicPr>
          <p:cNvPr id="7270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133600"/>
            <a:ext cx="58689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7270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5486400"/>
            <a:ext cx="5867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219200" y="4267200"/>
            <a:ext cx="6705600" cy="14478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74754" name="Rectangle 2"/>
          <p:cNvSpPr>
            <a:spLocks noGrp="1" noChangeArrowheads="1"/>
          </p:cNvSpPr>
          <p:nvPr>
            <p:ph type="title"/>
          </p:nvPr>
        </p:nvSpPr>
        <p:spPr>
          <a:xfrm>
            <a:off x="304800" y="76200"/>
            <a:ext cx="8839200" cy="479425"/>
          </a:xfrm>
        </p:spPr>
        <p:txBody>
          <a:bodyPr/>
          <a:lstStyle/>
          <a:p>
            <a:pPr marL="290513" indent="-290513"/>
            <a:r>
              <a:rPr lang="en-US" altLang="x-none" sz="2800">
                <a:ea typeface="新細明體" charset="-120"/>
              </a:rPr>
              <a:t>Example 15.6: Standing waves on a guitar string</a:t>
            </a:r>
            <a:endParaRPr lang="en-US" altLang="x-none">
              <a:ea typeface="新細明體" charset="-120"/>
            </a:endParaRPr>
          </a:p>
        </p:txBody>
      </p:sp>
      <p:pic>
        <p:nvPicPr>
          <p:cNvPr id="747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38200"/>
            <a:ext cx="58674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7475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4267200"/>
            <a:ext cx="57578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304800" y="76200"/>
            <a:ext cx="8839200" cy="503238"/>
          </a:xfrm>
        </p:spPr>
        <p:txBody>
          <a:bodyPr/>
          <a:lstStyle/>
          <a:p>
            <a:r>
              <a:rPr lang="en-US" altLang="x-none">
                <a:ea typeface="新細明體" charset="-120"/>
              </a:rPr>
              <a:t>Example 15.7: A giant bass viol </a:t>
            </a:r>
          </a:p>
        </p:txBody>
      </p:sp>
      <p:sp>
        <p:nvSpPr>
          <p:cNvPr id="80898" name="TextBox 3"/>
          <p:cNvSpPr txBox="1">
            <a:spLocks noChangeArrowheads="1"/>
          </p:cNvSpPr>
          <p:nvPr/>
        </p:nvSpPr>
        <p:spPr bwMode="auto">
          <a:xfrm>
            <a:off x="381000" y="685800"/>
            <a:ext cx="8229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l"/>
            <a:r>
              <a:rPr lang="en-US" altLang="x-none" sz="2000">
                <a:latin typeface="Times New Roman" charset="0"/>
                <a:ea typeface="新細明體" charset="-120"/>
              </a:rPr>
              <a:t>In  an  attempt  to  get  your  name  in  Guinness  World  Records, you build a bass viol with strings of length 5.00 m between ﬁxed points. One string, with linear mass density 40g/m  is tuned to a 20.0-Hz fundamental  frequency  (the  lowest  frequency  that  the  human  ear can hear). Calculate (a) the tension of this string, (b) the frequency and wavelength on the string of the second harmonic, and (c) the frequency and wavelength on the string of the second overtone.</a:t>
            </a:r>
          </a:p>
        </p:txBody>
      </p:sp>
      <p:grpSp>
        <p:nvGrpSpPr>
          <p:cNvPr id="80899" name="Group 8"/>
          <p:cNvGrpSpPr>
            <a:grpSpLocks/>
          </p:cNvGrpSpPr>
          <p:nvPr/>
        </p:nvGrpSpPr>
        <p:grpSpPr bwMode="auto">
          <a:xfrm>
            <a:off x="1550988" y="2698750"/>
            <a:ext cx="5243512" cy="3854450"/>
            <a:chOff x="1551710" y="2698658"/>
            <a:chExt cx="5243290" cy="3854542"/>
          </a:xfrm>
        </p:grpSpPr>
        <p:grpSp>
          <p:nvGrpSpPr>
            <p:cNvPr id="80900" name="Group 6"/>
            <p:cNvGrpSpPr>
              <a:grpSpLocks/>
            </p:cNvGrpSpPr>
            <p:nvPr/>
          </p:nvGrpSpPr>
          <p:grpSpPr bwMode="auto">
            <a:xfrm>
              <a:off x="1905000" y="2743200"/>
              <a:ext cx="4890000" cy="3810000"/>
              <a:chOff x="1009650" y="3352800"/>
              <a:chExt cx="3105150" cy="2419350"/>
            </a:xfrm>
          </p:grpSpPr>
          <p:pic>
            <p:nvPicPr>
              <p:cNvPr id="809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3352800"/>
                <a:ext cx="30289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8090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3962400"/>
                <a:ext cx="31019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grpSp>
        <p:sp>
          <p:nvSpPr>
            <p:cNvPr id="8" name="TextBox 7"/>
            <p:cNvSpPr txBox="1"/>
            <p:nvPr/>
          </p:nvSpPr>
          <p:spPr>
            <a:xfrm>
              <a:off x="1551710" y="2698658"/>
              <a:ext cx="1165176" cy="307982"/>
            </a:xfrm>
            <a:prstGeom prst="rect">
              <a:avLst/>
            </a:prstGeom>
            <a:solidFill>
              <a:schemeClr val="bg1"/>
            </a:solidFill>
          </p:spPr>
          <p:txBody>
            <a:bodyPr>
              <a:spAutoFit/>
            </a:bodyPr>
            <a:lstStyle/>
            <a:p>
              <a:pPr>
                <a:defRPr/>
              </a:pPr>
              <a:r>
                <a:rPr lang="en-US" sz="1400" b="1" dirty="0">
                  <a:solidFill>
                    <a:schemeClr val="accent5">
                      <a:lumMod val="50000"/>
                    </a:schemeClr>
                  </a:solidFill>
                  <a:latin typeface="+mj-lt"/>
                  <a:ea typeface="+mn-ea"/>
                </a:rPr>
                <a:t>SOLUTION</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447800" y="3429000"/>
            <a:ext cx="5715000" cy="2286000"/>
          </a:xfrm>
          <a:prstGeom prst="rect">
            <a:avLst/>
          </a:prstGeom>
          <a:solidFill>
            <a:schemeClr val="accent2">
              <a:lumMod val="20000"/>
              <a:lumOff val="80000"/>
            </a:schemeClr>
          </a:solidFill>
          <a:ln w="34925" cap="flat" cmpd="sng" algn="ctr">
            <a:noFill/>
            <a:prstDash val="solid"/>
            <a:round/>
            <a:headEnd type="none" w="med" len="med"/>
            <a:tailEnd type="none" w="med" len="med"/>
          </a:ln>
          <a:effectLst/>
        </p:spPr>
        <p:txBody>
          <a:bodyPr wrap="none" lIns="92075" tIns="46038" rIns="92075" bIns="46038" anchor="ctr"/>
          <a:lstStyle/>
          <a:p>
            <a:pPr>
              <a:defRPr/>
            </a:pPr>
            <a:endParaRPr lang="en-US" altLang="zh-HK">
              <a:ea typeface="新細明體" charset="-120"/>
            </a:endParaRPr>
          </a:p>
        </p:txBody>
      </p:sp>
      <p:sp>
        <p:nvSpPr>
          <p:cNvPr id="82946" name="Rectangle 2"/>
          <p:cNvSpPr>
            <a:spLocks noGrp="1" noChangeArrowheads="1"/>
          </p:cNvSpPr>
          <p:nvPr>
            <p:ph type="title"/>
          </p:nvPr>
        </p:nvSpPr>
        <p:spPr>
          <a:xfrm>
            <a:off x="304800" y="76200"/>
            <a:ext cx="8839200" cy="503238"/>
          </a:xfrm>
        </p:spPr>
        <p:txBody>
          <a:bodyPr/>
          <a:lstStyle/>
          <a:p>
            <a:r>
              <a:rPr lang="en-US" altLang="x-none">
                <a:ea typeface="新細明體" charset="-120"/>
              </a:rPr>
              <a:t>Example 15.8: Waves on a string to sound in air</a:t>
            </a:r>
          </a:p>
        </p:txBody>
      </p:sp>
      <p:sp>
        <p:nvSpPr>
          <p:cNvPr id="4" name="TextBox 3"/>
          <p:cNvSpPr txBox="1"/>
          <p:nvPr/>
        </p:nvSpPr>
        <p:spPr>
          <a:xfrm>
            <a:off x="304800" y="685800"/>
            <a:ext cx="8288338" cy="1016000"/>
          </a:xfrm>
          <a:prstGeom prst="rect">
            <a:avLst/>
          </a:prstGeom>
          <a:noFill/>
        </p:spPr>
        <p:txBody>
          <a:bodyPr>
            <a:spAutoFit/>
          </a:bodyPr>
          <a:lstStyle/>
          <a:p>
            <a:pPr algn="l">
              <a:defRPr/>
            </a:pPr>
            <a:r>
              <a:rPr lang="en-US" sz="2000" dirty="0">
                <a:latin typeface="+mj-lt"/>
                <a:ea typeface="+mn-ea"/>
              </a:rPr>
              <a:t>What are the frequency and wavelength of the sound waves produced in the air when the string in Example 15.7 is vibrating at its fundamental  frequency?  The  speed  of  sound  in  air  at  20</a:t>
            </a:r>
            <a:r>
              <a:rPr lang="en-US" sz="2000" baseline="30000" dirty="0">
                <a:latin typeface="+mj-lt"/>
                <a:ea typeface="+mn-ea"/>
              </a:rPr>
              <a:t>o</a:t>
            </a:r>
            <a:r>
              <a:rPr lang="en-US" sz="2000" dirty="0">
                <a:latin typeface="+mj-lt"/>
                <a:ea typeface="+mn-ea"/>
              </a:rPr>
              <a:t>C is 334m/s.</a:t>
            </a: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05000"/>
            <a:ext cx="4349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82949"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0200" y="3581400"/>
            <a:ext cx="54149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a:extLst>
              <a:ext uri="{FF2B5EF4-FFF2-40B4-BE49-F238E27FC236}">
                <a16:creationId xmlns:a16="http://schemas.microsoft.com/office/drawing/2014/main" id="{7381D90A-679F-DB42-9507-36F373C3D81B}"/>
              </a:ext>
            </a:extLst>
          </p:cNvPr>
          <p:cNvSpPr txBox="1">
            <a:spLocks noChangeArrowheads="1"/>
          </p:cNvSpPr>
          <p:nvPr/>
        </p:nvSpPr>
        <p:spPr bwMode="auto">
          <a:xfrm>
            <a:off x="685800" y="609600"/>
            <a:ext cx="746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Which of the following wave functions describe a wave that moves in the –</a:t>
            </a:r>
            <a:r>
              <a:rPr lang="en-US" altLang="en-US" i="1" dirty="0"/>
              <a:t>x</a:t>
            </a:r>
            <a:r>
              <a:rPr lang="en-US" altLang="en-US" dirty="0"/>
              <a:t>-direction?</a:t>
            </a:r>
          </a:p>
        </p:txBody>
      </p:sp>
      <p:sp>
        <p:nvSpPr>
          <p:cNvPr id="185347" name="Text Box 3">
            <a:extLst>
              <a:ext uri="{FF2B5EF4-FFF2-40B4-BE49-F238E27FC236}">
                <a16:creationId xmlns:a16="http://schemas.microsoft.com/office/drawing/2014/main" id="{D12D26D7-78EE-BE42-B6DF-7515875AC3D3}"/>
              </a:ext>
            </a:extLst>
          </p:cNvPr>
          <p:cNvSpPr txBox="1">
            <a:spLocks noChangeArrowheads="1"/>
          </p:cNvSpPr>
          <p:nvPr/>
        </p:nvSpPr>
        <p:spPr bwMode="auto">
          <a:xfrm>
            <a:off x="2133600" y="1752600"/>
            <a:ext cx="4648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a:t>
            </a:r>
            <a:r>
              <a:rPr lang="en-US" altLang="en-US" i="1" dirty="0"/>
              <a:t>y</a:t>
            </a:r>
            <a:r>
              <a:rPr lang="en-US" altLang="en-US" dirty="0"/>
              <a:t>(</a:t>
            </a:r>
            <a:r>
              <a:rPr lang="en-US" altLang="en-US" i="1" dirty="0" err="1"/>
              <a:t>x,t</a:t>
            </a:r>
            <a:r>
              <a:rPr lang="en-US" altLang="en-US" dirty="0"/>
              <a:t>) = </a:t>
            </a:r>
            <a:r>
              <a:rPr lang="en-US" altLang="en-US" i="1" dirty="0"/>
              <a:t>A </a:t>
            </a:r>
            <a:r>
              <a:rPr lang="en-US" altLang="en-US" dirty="0"/>
              <a:t>sin (–</a:t>
            </a:r>
            <a:r>
              <a:rPr lang="en-US" altLang="en-US" i="1" dirty="0" err="1"/>
              <a:t>kx</a:t>
            </a:r>
            <a:r>
              <a:rPr lang="en-US" altLang="en-US" dirty="0"/>
              <a:t> – </a:t>
            </a:r>
            <a:r>
              <a:rPr lang="en-US" altLang="en-US" i="1" dirty="0" err="1">
                <a:latin typeface="Symbol" pitchFamily="2" charset="2"/>
              </a:rPr>
              <a:t>w</a:t>
            </a:r>
            <a:r>
              <a:rPr lang="en-US" altLang="en-US" i="1" dirty="0" err="1"/>
              <a:t>t</a:t>
            </a:r>
            <a:r>
              <a:rPr lang="en-US" altLang="en-US" dirty="0"/>
              <a:t>) </a:t>
            </a:r>
          </a:p>
          <a:p>
            <a:pPr algn="l">
              <a:spcBef>
                <a:spcPct val="50000"/>
              </a:spcBef>
            </a:pPr>
            <a:r>
              <a:rPr lang="en-US" altLang="en-US" dirty="0"/>
              <a:t>B. </a:t>
            </a:r>
            <a:r>
              <a:rPr lang="en-US" altLang="en-US" i="1" dirty="0"/>
              <a:t>y</a:t>
            </a:r>
            <a:r>
              <a:rPr lang="en-US" altLang="en-US" dirty="0"/>
              <a:t>(</a:t>
            </a:r>
            <a:r>
              <a:rPr lang="en-US" altLang="en-US" i="1" dirty="0" err="1"/>
              <a:t>x,t</a:t>
            </a:r>
            <a:r>
              <a:rPr lang="en-US" altLang="en-US" dirty="0"/>
              <a:t>) = </a:t>
            </a:r>
            <a:r>
              <a:rPr lang="en-US" altLang="en-US" i="1" dirty="0"/>
              <a:t>A </a:t>
            </a:r>
            <a:r>
              <a:rPr lang="en-US" altLang="en-US" dirty="0"/>
              <a:t>sin (</a:t>
            </a:r>
            <a:r>
              <a:rPr lang="en-US" altLang="en-US" i="1" dirty="0" err="1"/>
              <a:t>kx</a:t>
            </a:r>
            <a:r>
              <a:rPr lang="en-US" altLang="en-US" dirty="0"/>
              <a:t> + </a:t>
            </a:r>
            <a:r>
              <a:rPr lang="en-US" altLang="en-US" i="1" dirty="0" err="1">
                <a:latin typeface="Symbol" pitchFamily="2" charset="2"/>
              </a:rPr>
              <a:t>w</a:t>
            </a:r>
            <a:r>
              <a:rPr lang="en-US" altLang="en-US" i="1" dirty="0" err="1"/>
              <a:t>t</a:t>
            </a:r>
            <a:r>
              <a:rPr lang="en-US" altLang="en-US" dirty="0"/>
              <a:t>) </a:t>
            </a:r>
          </a:p>
          <a:p>
            <a:pPr algn="l">
              <a:spcBef>
                <a:spcPct val="50000"/>
              </a:spcBef>
            </a:pPr>
            <a:r>
              <a:rPr lang="en-US" altLang="en-US" dirty="0"/>
              <a:t>C. </a:t>
            </a:r>
            <a:r>
              <a:rPr lang="en-US" altLang="en-US" i="1" dirty="0"/>
              <a:t>y</a:t>
            </a:r>
            <a:r>
              <a:rPr lang="en-US" altLang="en-US" dirty="0"/>
              <a:t>(</a:t>
            </a:r>
            <a:r>
              <a:rPr lang="en-US" altLang="en-US" i="1" dirty="0" err="1"/>
              <a:t>x,t</a:t>
            </a:r>
            <a:r>
              <a:rPr lang="en-US" altLang="en-US" dirty="0"/>
              <a:t>) = </a:t>
            </a:r>
            <a:r>
              <a:rPr lang="en-US" altLang="en-US" i="1" dirty="0"/>
              <a:t>A </a:t>
            </a:r>
            <a:r>
              <a:rPr lang="en-US" altLang="en-US" dirty="0"/>
              <a:t>cos (</a:t>
            </a:r>
            <a:r>
              <a:rPr lang="en-US" altLang="en-US" i="1" dirty="0" err="1"/>
              <a:t>kx</a:t>
            </a:r>
            <a:r>
              <a:rPr lang="en-US" altLang="en-US" dirty="0"/>
              <a:t> + </a:t>
            </a:r>
            <a:r>
              <a:rPr lang="en-US" altLang="en-US" i="1" dirty="0" err="1">
                <a:latin typeface="Symbol" pitchFamily="2" charset="2"/>
              </a:rPr>
              <a:t>w</a:t>
            </a:r>
            <a:r>
              <a:rPr lang="en-US" altLang="en-US" i="1" dirty="0" err="1"/>
              <a:t>t</a:t>
            </a:r>
            <a:r>
              <a:rPr lang="en-US" altLang="en-US" dirty="0"/>
              <a:t>) </a:t>
            </a:r>
          </a:p>
          <a:p>
            <a:pPr algn="l">
              <a:spcBef>
                <a:spcPct val="50000"/>
              </a:spcBef>
            </a:pPr>
            <a:r>
              <a:rPr lang="en-US" altLang="en-US" dirty="0"/>
              <a:t>D. both B. and C. </a:t>
            </a:r>
          </a:p>
          <a:p>
            <a:pPr algn="l">
              <a:spcBef>
                <a:spcPct val="50000"/>
              </a:spcBef>
            </a:pPr>
            <a:r>
              <a:rPr lang="en-US" altLang="en-US" dirty="0"/>
              <a:t>E. all of A., B., and C. </a:t>
            </a:r>
          </a:p>
        </p:txBody>
      </p:sp>
      <p:sp>
        <p:nvSpPr>
          <p:cNvPr id="185348" name="Text Box 4">
            <a:extLst>
              <a:ext uri="{FF2B5EF4-FFF2-40B4-BE49-F238E27FC236}">
                <a16:creationId xmlns:a16="http://schemas.microsoft.com/office/drawing/2014/main" id="{F91E9098-5D58-1543-B9E4-1DE88CB384F6}"/>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TQ8.1</a:t>
            </a:r>
          </a:p>
        </p:txBody>
      </p:sp>
    </p:spTree>
    <p:extLst>
      <p:ext uri="{BB962C8B-B14F-4D97-AF65-F5344CB8AC3E}">
        <p14:creationId xmlns:p14="http://schemas.microsoft.com/office/powerpoint/2010/main" val="3863381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10" name="Group 2">
            <a:extLst>
              <a:ext uri="{FF2B5EF4-FFF2-40B4-BE49-F238E27FC236}">
                <a16:creationId xmlns:a16="http://schemas.microsoft.com/office/drawing/2014/main" id="{B4BB7570-9422-4D47-BB2D-EBF34600219B}"/>
              </a:ext>
            </a:extLst>
          </p:cNvPr>
          <p:cNvGrpSpPr>
            <a:grpSpLocks/>
          </p:cNvGrpSpPr>
          <p:nvPr/>
        </p:nvGrpSpPr>
        <p:grpSpPr bwMode="auto">
          <a:xfrm>
            <a:off x="6324600" y="1295400"/>
            <a:ext cx="2667000" cy="3581400"/>
            <a:chOff x="4224" y="1728"/>
            <a:chExt cx="1248" cy="960"/>
          </a:xfrm>
        </p:grpSpPr>
        <p:sp>
          <p:nvSpPr>
            <p:cNvPr id="196611" name="Oval 3">
              <a:extLst>
                <a:ext uri="{FF2B5EF4-FFF2-40B4-BE49-F238E27FC236}">
                  <a16:creationId xmlns:a16="http://schemas.microsoft.com/office/drawing/2014/main" id="{E4B545D1-99B6-9547-85D9-1EC8871E493F}"/>
                </a:ext>
              </a:extLst>
            </p:cNvPr>
            <p:cNvSpPr>
              <a:spLocks noChangeArrowheads="1"/>
            </p:cNvSpPr>
            <p:nvPr/>
          </p:nvSpPr>
          <p:spPr bwMode="auto">
            <a:xfrm>
              <a:off x="4320" y="1728"/>
              <a:ext cx="1056" cy="912"/>
            </a:xfrm>
            <a:prstGeom prst="ellipse">
              <a:avLst/>
            </a:prstGeom>
            <a:noFill/>
            <a:ln w="38100">
              <a:solidFill>
                <a:srgbClr val="CC66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2" name="Rectangle 4">
              <a:extLst>
                <a:ext uri="{FF2B5EF4-FFF2-40B4-BE49-F238E27FC236}">
                  <a16:creationId xmlns:a16="http://schemas.microsoft.com/office/drawing/2014/main" id="{04B09DB2-C848-DF40-B124-FA0198992312}"/>
                </a:ext>
              </a:extLst>
            </p:cNvPr>
            <p:cNvSpPr>
              <a:spLocks noChangeArrowheads="1"/>
            </p:cNvSpPr>
            <p:nvPr/>
          </p:nvSpPr>
          <p:spPr bwMode="auto">
            <a:xfrm rot="5400000">
              <a:off x="4704" y="2064"/>
              <a:ext cx="288" cy="9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3" name="Rectangle 5">
              <a:extLst>
                <a:ext uri="{FF2B5EF4-FFF2-40B4-BE49-F238E27FC236}">
                  <a16:creationId xmlns:a16="http://schemas.microsoft.com/office/drawing/2014/main" id="{AABC2343-2266-8943-A920-DF27B132BAF8}"/>
                </a:ext>
              </a:extLst>
            </p:cNvPr>
            <p:cNvSpPr>
              <a:spLocks noChangeArrowheads="1"/>
            </p:cNvSpPr>
            <p:nvPr/>
          </p:nvSpPr>
          <p:spPr bwMode="auto">
            <a:xfrm>
              <a:off x="5280" y="1728"/>
              <a:ext cx="192" cy="9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14" name="Rectangle 6">
              <a:extLst>
                <a:ext uri="{FF2B5EF4-FFF2-40B4-BE49-F238E27FC236}">
                  <a16:creationId xmlns:a16="http://schemas.microsoft.com/office/drawing/2014/main" id="{2D0413FA-A7EF-CC49-8F62-8D039B54DD69}"/>
                </a:ext>
              </a:extLst>
            </p:cNvPr>
            <p:cNvSpPr>
              <a:spLocks noChangeArrowheads="1"/>
            </p:cNvSpPr>
            <p:nvPr/>
          </p:nvSpPr>
          <p:spPr bwMode="auto">
            <a:xfrm>
              <a:off x="4224" y="1728"/>
              <a:ext cx="192" cy="9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6615" name="Text Box 7">
            <a:extLst>
              <a:ext uri="{FF2B5EF4-FFF2-40B4-BE49-F238E27FC236}">
                <a16:creationId xmlns:a16="http://schemas.microsoft.com/office/drawing/2014/main" id="{3ACC1C63-F61C-0745-AD74-1795EC39645A}"/>
              </a:ext>
            </a:extLst>
          </p:cNvPr>
          <p:cNvSpPr txBox="1">
            <a:spLocks noChangeArrowheads="1"/>
          </p:cNvSpPr>
          <p:nvPr/>
        </p:nvSpPr>
        <p:spPr bwMode="auto">
          <a:xfrm>
            <a:off x="381000" y="685800"/>
            <a:ext cx="5410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wave on a string is moving to the right. This graph of </a:t>
            </a:r>
            <a:r>
              <a:rPr lang="en-US" altLang="en-US" i="1" dirty="0"/>
              <a:t>y</a:t>
            </a:r>
            <a:r>
              <a:rPr lang="en-US" altLang="en-US" dirty="0"/>
              <a:t>(</a:t>
            </a:r>
            <a:r>
              <a:rPr lang="en-US" altLang="en-US" i="1" dirty="0"/>
              <a:t>x, t</a:t>
            </a:r>
            <a:r>
              <a:rPr lang="en-US" altLang="en-US" dirty="0"/>
              <a:t>) versus coordinate </a:t>
            </a:r>
            <a:r>
              <a:rPr lang="en-US" altLang="en-US" i="1" dirty="0"/>
              <a:t>x</a:t>
            </a:r>
            <a:r>
              <a:rPr lang="en-US" altLang="en-US" dirty="0"/>
              <a:t> for a specific time </a:t>
            </a:r>
            <a:r>
              <a:rPr lang="en-US" altLang="en-US" i="1" dirty="0"/>
              <a:t>t</a:t>
            </a:r>
            <a:r>
              <a:rPr lang="en-US" altLang="en-US" dirty="0"/>
              <a:t> shows the shape of part of the string at that time. </a:t>
            </a:r>
          </a:p>
          <a:p>
            <a:pPr algn="l">
              <a:spcBef>
                <a:spcPct val="50000"/>
              </a:spcBef>
            </a:pPr>
            <a:r>
              <a:rPr lang="en-US" altLang="en-US" dirty="0"/>
              <a:t>At this time, what is the </a:t>
            </a:r>
            <a:r>
              <a:rPr lang="en-US" altLang="en-US" i="1" dirty="0"/>
              <a:t>velocity</a:t>
            </a:r>
            <a:r>
              <a:rPr lang="en-US" altLang="en-US" dirty="0"/>
              <a:t> of a particle of the string at </a:t>
            </a:r>
            <a:r>
              <a:rPr lang="en-US" altLang="en-US" i="1" dirty="0"/>
              <a:t>x </a:t>
            </a:r>
            <a:r>
              <a:rPr lang="en-US" altLang="en-US" dirty="0"/>
              <a:t>= </a:t>
            </a:r>
            <a:r>
              <a:rPr lang="en-US" altLang="en-US" i="1" dirty="0"/>
              <a:t>b</a:t>
            </a:r>
            <a:r>
              <a:rPr lang="en-US" altLang="en-US" dirty="0"/>
              <a:t>?</a:t>
            </a:r>
          </a:p>
        </p:txBody>
      </p:sp>
      <p:sp>
        <p:nvSpPr>
          <p:cNvPr id="196616" name="Text Box 8">
            <a:extLst>
              <a:ext uri="{FF2B5EF4-FFF2-40B4-BE49-F238E27FC236}">
                <a16:creationId xmlns:a16="http://schemas.microsoft.com/office/drawing/2014/main" id="{FEAECE1F-D126-B547-BCD8-41B046E2B4E7}"/>
              </a:ext>
            </a:extLst>
          </p:cNvPr>
          <p:cNvSpPr txBox="1">
            <a:spLocks noChangeArrowheads="1"/>
          </p:cNvSpPr>
          <p:nvPr/>
        </p:nvSpPr>
        <p:spPr bwMode="auto">
          <a:xfrm>
            <a:off x="1143000" y="4075053"/>
            <a:ext cx="6934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The velocity is upward. </a:t>
            </a:r>
          </a:p>
          <a:p>
            <a:pPr algn="l">
              <a:spcBef>
                <a:spcPct val="50000"/>
              </a:spcBef>
            </a:pPr>
            <a:r>
              <a:rPr lang="en-US" altLang="en-US" dirty="0"/>
              <a:t>B. The velocity is downward. </a:t>
            </a:r>
          </a:p>
          <a:p>
            <a:pPr algn="l">
              <a:spcBef>
                <a:spcPct val="50000"/>
              </a:spcBef>
            </a:pPr>
            <a:r>
              <a:rPr lang="en-US" altLang="en-US" dirty="0"/>
              <a:t>C. The velocity is zero.</a:t>
            </a:r>
          </a:p>
          <a:p>
            <a:pPr algn="l">
              <a:spcBef>
                <a:spcPct val="50000"/>
              </a:spcBef>
            </a:pPr>
            <a:r>
              <a:rPr lang="en-US" altLang="en-US" dirty="0"/>
              <a:t>D. not enough information given to decide </a:t>
            </a:r>
          </a:p>
        </p:txBody>
      </p:sp>
      <p:sp>
        <p:nvSpPr>
          <p:cNvPr id="196617" name="Text Box 9">
            <a:extLst>
              <a:ext uri="{FF2B5EF4-FFF2-40B4-BE49-F238E27FC236}">
                <a16:creationId xmlns:a16="http://schemas.microsoft.com/office/drawing/2014/main" id="{71D117D3-3157-5543-9EBD-4DC962CE3EC4}"/>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TQ8.2</a:t>
            </a:r>
          </a:p>
        </p:txBody>
      </p:sp>
      <p:sp>
        <p:nvSpPr>
          <p:cNvPr id="196619" name="Line 11">
            <a:extLst>
              <a:ext uri="{FF2B5EF4-FFF2-40B4-BE49-F238E27FC236}">
                <a16:creationId xmlns:a16="http://schemas.microsoft.com/office/drawing/2014/main" id="{DE1EF7C8-5402-1C4E-A719-C2D29CFF24E7}"/>
              </a:ext>
            </a:extLst>
          </p:cNvPr>
          <p:cNvSpPr>
            <a:spLocks noChangeShapeType="1"/>
          </p:cNvSpPr>
          <p:nvPr/>
        </p:nvSpPr>
        <p:spPr bwMode="auto">
          <a:xfrm>
            <a:off x="6635750" y="990600"/>
            <a:ext cx="0" cy="136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0" name="Line 12">
            <a:extLst>
              <a:ext uri="{FF2B5EF4-FFF2-40B4-BE49-F238E27FC236}">
                <a16:creationId xmlns:a16="http://schemas.microsoft.com/office/drawing/2014/main" id="{A251D3E2-39BD-F641-AF2F-288F6BF2A726}"/>
              </a:ext>
            </a:extLst>
          </p:cNvPr>
          <p:cNvSpPr>
            <a:spLocks noChangeShapeType="1"/>
          </p:cNvSpPr>
          <p:nvPr/>
        </p:nvSpPr>
        <p:spPr bwMode="auto">
          <a:xfrm>
            <a:off x="6629400" y="1676400"/>
            <a:ext cx="2057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1" name="Text Box 13">
            <a:extLst>
              <a:ext uri="{FF2B5EF4-FFF2-40B4-BE49-F238E27FC236}">
                <a16:creationId xmlns:a16="http://schemas.microsoft.com/office/drawing/2014/main" id="{B9C8067E-B2A7-5643-8131-E952FF28FCFC}"/>
              </a:ext>
            </a:extLst>
          </p:cNvPr>
          <p:cNvSpPr txBox="1">
            <a:spLocks noChangeArrowheads="1"/>
          </p:cNvSpPr>
          <p:nvPr/>
        </p:nvSpPr>
        <p:spPr bwMode="auto">
          <a:xfrm>
            <a:off x="8686800" y="14859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000" i="1"/>
              <a:t>x</a:t>
            </a:r>
          </a:p>
        </p:txBody>
      </p:sp>
      <p:sp>
        <p:nvSpPr>
          <p:cNvPr id="196622" name="Text Box 14">
            <a:extLst>
              <a:ext uri="{FF2B5EF4-FFF2-40B4-BE49-F238E27FC236}">
                <a16:creationId xmlns:a16="http://schemas.microsoft.com/office/drawing/2014/main" id="{F5435D0D-E6BD-D245-988A-B7410029E9CF}"/>
              </a:ext>
            </a:extLst>
          </p:cNvPr>
          <p:cNvSpPr txBox="1">
            <a:spLocks noChangeArrowheads="1"/>
          </p:cNvSpPr>
          <p:nvPr/>
        </p:nvSpPr>
        <p:spPr bwMode="auto">
          <a:xfrm>
            <a:off x="6481763" y="609600"/>
            <a:ext cx="296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000" i="1"/>
              <a:t>y</a:t>
            </a:r>
            <a:endParaRPr lang="en-US" altLang="en-US" sz="2800" i="1" baseline="-25000"/>
          </a:p>
        </p:txBody>
      </p:sp>
      <p:sp>
        <p:nvSpPr>
          <p:cNvPr id="196623" name="Text Box 15">
            <a:extLst>
              <a:ext uri="{FF2B5EF4-FFF2-40B4-BE49-F238E27FC236}">
                <a16:creationId xmlns:a16="http://schemas.microsoft.com/office/drawing/2014/main" id="{D754A9C1-78D2-9D47-88E6-FCECDFEC97C7}"/>
              </a:ext>
            </a:extLst>
          </p:cNvPr>
          <p:cNvSpPr txBox="1">
            <a:spLocks noChangeArrowheads="1"/>
          </p:cNvSpPr>
          <p:nvPr/>
        </p:nvSpPr>
        <p:spPr bwMode="auto">
          <a:xfrm>
            <a:off x="6324600" y="1477963"/>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000"/>
              <a:t>0</a:t>
            </a:r>
          </a:p>
        </p:txBody>
      </p:sp>
      <p:sp>
        <p:nvSpPr>
          <p:cNvPr id="196627" name="Line 19">
            <a:extLst>
              <a:ext uri="{FF2B5EF4-FFF2-40B4-BE49-F238E27FC236}">
                <a16:creationId xmlns:a16="http://schemas.microsoft.com/office/drawing/2014/main" id="{1A80BC3C-06FE-5640-81F5-2900678802F5}"/>
              </a:ext>
            </a:extLst>
          </p:cNvPr>
          <p:cNvSpPr>
            <a:spLocks noChangeShapeType="1"/>
          </p:cNvSpPr>
          <p:nvPr/>
        </p:nvSpPr>
        <p:spPr bwMode="auto">
          <a:xfrm>
            <a:off x="8378825" y="15621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628" name="Text Box 20">
            <a:extLst>
              <a:ext uri="{FF2B5EF4-FFF2-40B4-BE49-F238E27FC236}">
                <a16:creationId xmlns:a16="http://schemas.microsoft.com/office/drawing/2014/main" id="{34929240-D5D5-A342-AFE4-A1A6279F4F21}"/>
              </a:ext>
            </a:extLst>
          </p:cNvPr>
          <p:cNvSpPr txBox="1">
            <a:spLocks noChangeArrowheads="1"/>
          </p:cNvSpPr>
          <p:nvPr/>
        </p:nvSpPr>
        <p:spPr bwMode="auto">
          <a:xfrm>
            <a:off x="8223250" y="1752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2000" i="1"/>
              <a:t>b</a:t>
            </a:r>
          </a:p>
        </p:txBody>
      </p:sp>
    </p:spTree>
    <p:extLst>
      <p:ext uri="{BB962C8B-B14F-4D97-AF65-F5344CB8AC3E}">
        <p14:creationId xmlns:p14="http://schemas.microsoft.com/office/powerpoint/2010/main" val="4915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wave</a:t>
            </a:r>
          </a:p>
        </p:txBody>
      </p:sp>
      <p:sp>
        <p:nvSpPr>
          <p:cNvPr id="3" name="Content Placeholder 2"/>
          <p:cNvSpPr>
            <a:spLocks noGrp="1"/>
          </p:cNvSpPr>
          <p:nvPr>
            <p:ph idx="1"/>
          </p:nvPr>
        </p:nvSpPr>
        <p:spPr>
          <a:xfrm>
            <a:off x="228600" y="685800"/>
            <a:ext cx="8610600" cy="1574277"/>
          </a:xfrm>
        </p:spPr>
        <p:txBody>
          <a:bodyPr/>
          <a:lstStyle/>
          <a:p>
            <a:pPr marL="342900" lvl="1" indent="-342900">
              <a:buClr>
                <a:srgbClr val="0066CC"/>
              </a:buClr>
              <a:buNone/>
            </a:pPr>
            <a:r>
              <a:rPr lang="en-US" altLang="x-none" sz="2400" dirty="0">
                <a:ea typeface="新細明體" charset="-120"/>
              </a:rPr>
              <a:t>A </a:t>
            </a:r>
            <a:r>
              <a:rPr lang="en-US" altLang="x-none" sz="2400" i="1" dirty="0">
                <a:ea typeface="新細明體" charset="-120"/>
              </a:rPr>
              <a:t>mechanical wave</a:t>
            </a:r>
            <a:r>
              <a:rPr lang="en-US" altLang="x-none" sz="2400" dirty="0">
                <a:ea typeface="新細明體" charset="-120"/>
              </a:rPr>
              <a:t> is a </a:t>
            </a:r>
            <a:r>
              <a:rPr lang="en-US" altLang="x-none" sz="2400" dirty="0">
                <a:solidFill>
                  <a:srgbClr val="FF0000"/>
                </a:solidFill>
                <a:ea typeface="新細明體" charset="-120"/>
              </a:rPr>
              <a:t>disturbance</a:t>
            </a:r>
            <a:r>
              <a:rPr lang="en-US" altLang="x-none" sz="2400" dirty="0">
                <a:ea typeface="新細明體" charset="-120"/>
              </a:rPr>
              <a:t> </a:t>
            </a:r>
            <a:r>
              <a:rPr lang="en-US" altLang="x-none" sz="2400" dirty="0">
                <a:solidFill>
                  <a:srgbClr val="FF0000"/>
                </a:solidFill>
                <a:ea typeface="新細明體" charset="-120"/>
              </a:rPr>
              <a:t>(pattern) </a:t>
            </a:r>
            <a:r>
              <a:rPr lang="en-US" altLang="x-none" sz="2400" dirty="0">
                <a:ea typeface="新細明體" charset="-120"/>
              </a:rPr>
              <a:t>traveling through a </a:t>
            </a:r>
            <a:r>
              <a:rPr lang="en-US" altLang="x-none" sz="2400" i="1" dirty="0">
                <a:ea typeface="新細明體" charset="-120"/>
              </a:rPr>
              <a:t>medium, involving the motion of particles of the medium</a:t>
            </a:r>
            <a:endParaRPr lang="en-US" altLang="x-none" sz="2400" dirty="0">
              <a:ea typeface="新細明體" charset="-120"/>
            </a:endParaRPr>
          </a:p>
          <a:p>
            <a:endParaRPr lang="en-US" dirty="0"/>
          </a:p>
        </p:txBody>
      </p:sp>
      <p:pic>
        <p:nvPicPr>
          <p:cNvPr id="5" name="Picture 4"/>
          <p:cNvPicPr>
            <a:picLocks noChangeAspect="1"/>
          </p:cNvPicPr>
          <p:nvPr/>
        </p:nvPicPr>
        <p:blipFill>
          <a:blip r:embed="rId2"/>
          <a:stretch>
            <a:fillRect/>
          </a:stretch>
        </p:blipFill>
        <p:spPr>
          <a:xfrm>
            <a:off x="339247" y="1656655"/>
            <a:ext cx="3591074" cy="2612444"/>
          </a:xfrm>
          <a:prstGeom prst="rect">
            <a:avLst/>
          </a:prstGeom>
        </p:spPr>
      </p:pic>
      <p:pic>
        <p:nvPicPr>
          <p:cNvPr id="6" name="Picture 5"/>
          <p:cNvPicPr>
            <a:picLocks noChangeAspect="1"/>
          </p:cNvPicPr>
          <p:nvPr/>
        </p:nvPicPr>
        <p:blipFill>
          <a:blip r:embed="rId3"/>
          <a:stretch>
            <a:fillRect/>
          </a:stretch>
        </p:blipFill>
        <p:spPr>
          <a:xfrm>
            <a:off x="3657600" y="4172470"/>
            <a:ext cx="4343399" cy="2543551"/>
          </a:xfrm>
          <a:prstGeom prst="rect">
            <a:avLst/>
          </a:prstGeom>
        </p:spPr>
      </p:pic>
      <p:sp>
        <p:nvSpPr>
          <p:cNvPr id="7" name="TextBox 6"/>
          <p:cNvSpPr txBox="1"/>
          <p:nvPr/>
        </p:nvSpPr>
        <p:spPr>
          <a:xfrm>
            <a:off x="4992666" y="1828800"/>
            <a:ext cx="3810000" cy="1938992"/>
          </a:xfrm>
          <a:prstGeom prst="rect">
            <a:avLst/>
          </a:prstGeom>
          <a:noFill/>
          <a:ln>
            <a:solidFill>
              <a:schemeClr val="accent1"/>
            </a:solidFill>
          </a:ln>
        </p:spPr>
        <p:txBody>
          <a:bodyPr wrap="square" rtlCol="0">
            <a:spAutoFit/>
          </a:bodyPr>
          <a:lstStyle/>
          <a:p>
            <a:pPr marL="342900" indent="-342900" algn="l">
              <a:buFont typeface="Arial" panose="020B0604020202020204" pitchFamily="34" charset="0"/>
              <a:buChar char="•"/>
            </a:pPr>
            <a:r>
              <a:rPr lang="en-US" sz="2000" dirty="0">
                <a:solidFill>
                  <a:srgbClr val="C00000"/>
                </a:solidFill>
              </a:rPr>
              <a:t>Create a disturbance using a hammer</a:t>
            </a:r>
          </a:p>
          <a:p>
            <a:pPr marL="342900" indent="-342900" algn="l">
              <a:buFont typeface="Arial" panose="020B0604020202020204" pitchFamily="34" charset="0"/>
              <a:buChar char="•"/>
            </a:pPr>
            <a:r>
              <a:rPr lang="en-US" sz="2000" dirty="0">
                <a:solidFill>
                  <a:srgbClr val="C00000"/>
                </a:solidFill>
              </a:rPr>
              <a:t>The disturbance pattern remains unchanged but move in the medium with the speed of the wave</a:t>
            </a:r>
          </a:p>
        </p:txBody>
      </p:sp>
      <p:cxnSp>
        <p:nvCxnSpPr>
          <p:cNvPr id="8" name="Straight Arrow Connector 7">
            <a:extLst>
              <a:ext uri="{FF2B5EF4-FFF2-40B4-BE49-F238E27FC236}">
                <a16:creationId xmlns:a16="http://schemas.microsoft.com/office/drawing/2014/main" id="{6F8B6AD7-15DC-8947-9169-713F340D10D4}"/>
              </a:ext>
            </a:extLst>
          </p:cNvPr>
          <p:cNvCxnSpPr>
            <a:stCxn id="7" idx="1"/>
          </p:cNvCxnSpPr>
          <p:nvPr/>
        </p:nvCxnSpPr>
        <p:spPr bwMode="auto">
          <a:xfrm flipH="1">
            <a:off x="3930321" y="2798296"/>
            <a:ext cx="1062345" cy="21104"/>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C3E94EB3-4ACB-0043-94C5-35F3F612617D}"/>
              </a:ext>
            </a:extLst>
          </p:cNvPr>
          <p:cNvCxnSpPr/>
          <p:nvPr/>
        </p:nvCxnSpPr>
        <p:spPr bwMode="auto">
          <a:xfrm flipH="1">
            <a:off x="6096000" y="3767792"/>
            <a:ext cx="381000" cy="880408"/>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3804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a:extLst>
              <a:ext uri="{FF2B5EF4-FFF2-40B4-BE49-F238E27FC236}">
                <a16:creationId xmlns:a16="http://schemas.microsoft.com/office/drawing/2014/main" id="{305FE395-0AEF-6C4F-9E53-F4437B83B028}"/>
              </a:ext>
            </a:extLst>
          </p:cNvPr>
          <p:cNvSpPr txBox="1">
            <a:spLocks noChangeArrowheads="1"/>
          </p:cNvSpPr>
          <p:nvPr/>
        </p:nvSpPr>
        <p:spPr bwMode="auto">
          <a:xfrm>
            <a:off x="381000" y="685800"/>
            <a:ext cx="8229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The four strings of a musical instrument are all made of the same material and are under the same tension, but have different thicknesses. Waves travel</a:t>
            </a:r>
          </a:p>
        </p:txBody>
      </p:sp>
      <p:sp>
        <p:nvSpPr>
          <p:cNvPr id="191491" name="Text Box 3">
            <a:extLst>
              <a:ext uri="{FF2B5EF4-FFF2-40B4-BE49-F238E27FC236}">
                <a16:creationId xmlns:a16="http://schemas.microsoft.com/office/drawing/2014/main" id="{4B670225-A8B8-B24E-9CFC-989D9CCA4F1C}"/>
              </a:ext>
            </a:extLst>
          </p:cNvPr>
          <p:cNvSpPr txBox="1">
            <a:spLocks noChangeArrowheads="1"/>
          </p:cNvSpPr>
          <p:nvPr/>
        </p:nvSpPr>
        <p:spPr bwMode="auto">
          <a:xfrm>
            <a:off x="1676400" y="2133600"/>
            <a:ext cx="6934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fastest on the thickest string. </a:t>
            </a:r>
          </a:p>
          <a:p>
            <a:pPr algn="l">
              <a:spcBef>
                <a:spcPct val="50000"/>
              </a:spcBef>
            </a:pPr>
            <a:r>
              <a:rPr lang="en-US" altLang="en-US" dirty="0"/>
              <a:t>B. fastest on the thinnest string. </a:t>
            </a:r>
          </a:p>
          <a:p>
            <a:pPr algn="l">
              <a:spcBef>
                <a:spcPct val="50000"/>
              </a:spcBef>
            </a:pPr>
            <a:r>
              <a:rPr lang="en-US" altLang="en-US" dirty="0"/>
              <a:t>C. at the same speed on all strings. </a:t>
            </a:r>
          </a:p>
          <a:p>
            <a:pPr algn="l">
              <a:spcBef>
                <a:spcPct val="50000"/>
              </a:spcBef>
            </a:pPr>
            <a:r>
              <a:rPr lang="en-US" altLang="en-US" dirty="0"/>
              <a:t>D. not enough information given to decide </a:t>
            </a:r>
          </a:p>
        </p:txBody>
      </p:sp>
      <p:sp>
        <p:nvSpPr>
          <p:cNvPr id="191492" name="Text Box 4">
            <a:extLst>
              <a:ext uri="{FF2B5EF4-FFF2-40B4-BE49-F238E27FC236}">
                <a16:creationId xmlns:a16="http://schemas.microsoft.com/office/drawing/2014/main" id="{6EE3E991-0DA7-CD4E-ABA6-226131783352}"/>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TQ8.3</a:t>
            </a:r>
          </a:p>
        </p:txBody>
      </p:sp>
    </p:spTree>
    <p:extLst>
      <p:ext uri="{BB962C8B-B14F-4D97-AF65-F5344CB8AC3E}">
        <p14:creationId xmlns:p14="http://schemas.microsoft.com/office/powerpoint/2010/main" val="450269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1A32265A-CF67-684C-900B-9448F1795FC5}"/>
              </a:ext>
            </a:extLst>
          </p:cNvPr>
          <p:cNvSpPr txBox="1">
            <a:spLocks noChangeArrowheads="1"/>
          </p:cNvSpPr>
          <p:nvPr/>
        </p:nvSpPr>
        <p:spPr bwMode="auto">
          <a:xfrm>
            <a:off x="762000" y="685800"/>
            <a:ext cx="73152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While a guitar string is vibrating, you gently touch the midpoint of the string to ensure that the string does not vibrate at that point.</a:t>
            </a:r>
          </a:p>
          <a:p>
            <a:pPr algn="l">
              <a:spcBef>
                <a:spcPct val="50000"/>
              </a:spcBef>
            </a:pPr>
            <a:r>
              <a:rPr lang="en-US" altLang="en-US" dirty="0"/>
              <a:t>The lowest-frequency standing wave that could be present on the string</a:t>
            </a:r>
          </a:p>
        </p:txBody>
      </p:sp>
      <p:sp>
        <p:nvSpPr>
          <p:cNvPr id="193539" name="Text Box 3">
            <a:extLst>
              <a:ext uri="{FF2B5EF4-FFF2-40B4-BE49-F238E27FC236}">
                <a16:creationId xmlns:a16="http://schemas.microsoft.com/office/drawing/2014/main" id="{875FA958-D0F7-C445-A5FE-CD62735F40E7}"/>
              </a:ext>
            </a:extLst>
          </p:cNvPr>
          <p:cNvSpPr txBox="1">
            <a:spLocks noChangeArrowheads="1"/>
          </p:cNvSpPr>
          <p:nvPr/>
        </p:nvSpPr>
        <p:spPr bwMode="auto">
          <a:xfrm>
            <a:off x="1219200" y="2971800"/>
            <a:ext cx="69342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vibrates at the fundamental frequency. </a:t>
            </a:r>
          </a:p>
          <a:p>
            <a:pPr algn="l">
              <a:spcBef>
                <a:spcPct val="50000"/>
              </a:spcBef>
            </a:pPr>
            <a:r>
              <a:rPr lang="en-US" altLang="en-US" dirty="0"/>
              <a:t>B. vibrates at twice the fundamental frequency. </a:t>
            </a:r>
          </a:p>
          <a:p>
            <a:pPr algn="l">
              <a:spcBef>
                <a:spcPct val="50000"/>
              </a:spcBef>
            </a:pPr>
            <a:r>
              <a:rPr lang="en-US" altLang="en-US" dirty="0"/>
              <a:t>C. vibrates at 3 times the fundamental frequency. </a:t>
            </a:r>
          </a:p>
          <a:p>
            <a:pPr algn="l">
              <a:spcBef>
                <a:spcPct val="50000"/>
              </a:spcBef>
            </a:pPr>
            <a:r>
              <a:rPr lang="en-US" altLang="en-US" dirty="0"/>
              <a:t>D. vibrates at 4 times the fundamental frequency. </a:t>
            </a:r>
          </a:p>
          <a:p>
            <a:pPr algn="l">
              <a:spcBef>
                <a:spcPct val="50000"/>
              </a:spcBef>
            </a:pPr>
            <a:r>
              <a:rPr lang="en-US" altLang="en-US" dirty="0"/>
              <a:t>E. not enough information given to decide</a:t>
            </a:r>
          </a:p>
        </p:txBody>
      </p:sp>
      <p:sp>
        <p:nvSpPr>
          <p:cNvPr id="193540" name="Text Box 4">
            <a:extLst>
              <a:ext uri="{FF2B5EF4-FFF2-40B4-BE49-F238E27FC236}">
                <a16:creationId xmlns:a16="http://schemas.microsoft.com/office/drawing/2014/main" id="{5FCE354A-95FF-074B-8C1F-8121CF9E8399}"/>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TQ8.4</a:t>
            </a:r>
          </a:p>
        </p:txBody>
      </p:sp>
    </p:spTree>
    <p:extLst>
      <p:ext uri="{BB962C8B-B14F-4D97-AF65-F5344CB8AC3E}">
        <p14:creationId xmlns:p14="http://schemas.microsoft.com/office/powerpoint/2010/main" val="26437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304800" y="76200"/>
            <a:ext cx="8839200" cy="503238"/>
          </a:xfrm>
        </p:spPr>
        <p:txBody>
          <a:bodyPr/>
          <a:lstStyle/>
          <a:p>
            <a:pPr marL="292100" indent="-292100"/>
            <a:r>
              <a:rPr lang="en-US" altLang="x-none">
                <a:ea typeface="新細明體" charset="-120"/>
              </a:rPr>
              <a:t>Periodic transverse waves </a:t>
            </a:r>
          </a:p>
        </p:txBody>
      </p:sp>
      <p:sp>
        <p:nvSpPr>
          <p:cNvPr id="16386" name="Rectangle 3"/>
          <p:cNvSpPr>
            <a:spLocks noGrp="1" noChangeArrowheads="1"/>
          </p:cNvSpPr>
          <p:nvPr>
            <p:ph type="body" idx="1"/>
          </p:nvPr>
        </p:nvSpPr>
        <p:spPr>
          <a:xfrm>
            <a:off x="243359" y="638175"/>
            <a:ext cx="5243041" cy="3564053"/>
          </a:xfrm>
        </p:spPr>
        <p:txBody>
          <a:bodyPr/>
          <a:lstStyle/>
          <a:p>
            <a:pPr lvl="1">
              <a:lnSpc>
                <a:spcPct val="90000"/>
              </a:lnSpc>
            </a:pPr>
            <a:r>
              <a:rPr lang="en-US" sz="2400" dirty="0"/>
              <a:t>The mass moves periodically, it generates a periodic pattern that moves to the right. The periodic pattern is the transverse wave pattern</a:t>
            </a:r>
            <a:endParaRPr lang="en-US" altLang="x-none" sz="2400" dirty="0">
              <a:ea typeface="新細明體" charset="-120"/>
            </a:endParaRPr>
          </a:p>
          <a:p>
            <a:pPr lvl="1">
              <a:lnSpc>
                <a:spcPct val="90000"/>
              </a:lnSpc>
            </a:pPr>
            <a:r>
              <a:rPr lang="en-US" altLang="x-none" sz="2400" i="1" dirty="0">
                <a:ea typeface="新細明體" charset="-120"/>
              </a:rPr>
              <a:t>In the string, the particles move up and down, </a:t>
            </a:r>
            <a:r>
              <a:rPr lang="en-US" altLang="x-none" sz="2400" dirty="0">
                <a:solidFill>
                  <a:srgbClr val="FF0000"/>
                </a:solidFill>
                <a:ea typeface="新細明體" charset="-120"/>
              </a:rPr>
              <a:t>but the transverse wave pattern moves to the right</a:t>
            </a:r>
            <a:r>
              <a:rPr lang="en-US" altLang="x-none" sz="2400" dirty="0">
                <a:ea typeface="新細明體" charset="-120"/>
              </a:rPr>
              <a:t>. </a:t>
            </a:r>
          </a:p>
          <a:p>
            <a:pPr lvl="1">
              <a:lnSpc>
                <a:spcPct val="90000"/>
              </a:lnSpc>
            </a:pPr>
            <a:r>
              <a:rPr lang="en-US" altLang="x-none" sz="2400" dirty="0">
                <a:solidFill>
                  <a:srgbClr val="0070C0"/>
                </a:solidFill>
                <a:ea typeface="新細明體" charset="-120"/>
              </a:rPr>
              <a:t>The particles do not move to the right or left, just up and down</a:t>
            </a:r>
          </a:p>
        </p:txBody>
      </p:sp>
      <p:pic>
        <p:nvPicPr>
          <p:cNvPr id="16387" name="Picture 4" descr="15_Figure04-I"/>
          <p:cNvPicPr>
            <a:picLocks noChangeAspect="1" noChangeArrowheads="1"/>
          </p:cNvPicPr>
          <p:nvPr/>
        </p:nvPicPr>
        <p:blipFill>
          <a:blip r:embed="rId3">
            <a:extLst>
              <a:ext uri="{28A0092B-C50C-407E-A947-70E740481C1C}">
                <a14:useLocalDpi xmlns:a14="http://schemas.microsoft.com/office/drawing/2010/main" val="0"/>
              </a:ext>
            </a:extLst>
          </a:blip>
          <a:srcRect r="11111" b="2740"/>
          <a:stretch>
            <a:fillRect/>
          </a:stretch>
        </p:blipFill>
        <p:spPr bwMode="auto">
          <a:xfrm>
            <a:off x="5486400" y="17463"/>
            <a:ext cx="2667000" cy="666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descr="15_Figure03-I"/>
          <p:cNvPicPr>
            <a:picLocks noChangeAspect="1" noChangeArrowheads="1"/>
          </p:cNvPicPr>
          <p:nvPr/>
        </p:nvPicPr>
        <p:blipFill>
          <a:blip r:embed="rId4">
            <a:extLst>
              <a:ext uri="{28A0092B-C50C-407E-A947-70E740481C1C}">
                <a14:useLocalDpi xmlns:a14="http://schemas.microsoft.com/office/drawing/2010/main" val="0"/>
              </a:ext>
            </a:extLst>
          </a:blip>
          <a:srcRect b="5952"/>
          <a:stretch>
            <a:fillRect/>
          </a:stretch>
        </p:blipFill>
        <p:spPr bwMode="auto">
          <a:xfrm>
            <a:off x="424334" y="4572000"/>
            <a:ext cx="4572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wave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85800"/>
                <a:ext cx="8610600" cy="5566139"/>
              </a:xfrm>
            </p:spPr>
            <p:txBody>
              <a:bodyPr/>
              <a:lstStyle/>
              <a:p>
                <a:pPr marL="342900" lvl="1" indent="-342900">
                  <a:buClr>
                    <a:srgbClr val="0066CC"/>
                  </a:buClr>
                  <a:buNone/>
                </a:pPr>
                <a:r>
                  <a:rPr lang="en-US" altLang="x-none" sz="2800" dirty="0">
                    <a:ea typeface="新細明體" charset="-120"/>
                  </a:rPr>
                  <a:t>For a </a:t>
                </a:r>
                <a:r>
                  <a:rPr lang="en-US" altLang="x-none" sz="2800" i="1" dirty="0">
                    <a:ea typeface="新細明體" charset="-120"/>
                  </a:rPr>
                  <a:t>periodic wave</a:t>
                </a:r>
                <a:r>
                  <a:rPr lang="en-US" altLang="x-none" sz="2800" dirty="0">
                    <a:ea typeface="新細明體" charset="-120"/>
                  </a:rPr>
                  <a:t>, each particle of the medium undergoes periodic motion, </a:t>
                </a:r>
                <a:r>
                  <a:rPr lang="en-US" altLang="x-none" sz="2800" dirty="0">
                    <a:solidFill>
                      <a:srgbClr val="FF0000"/>
                    </a:solidFill>
                    <a:ea typeface="新細明體" charset="-120"/>
                  </a:rPr>
                  <a:t>for </a:t>
                </a:r>
                <a:r>
                  <a:rPr lang="en-US" altLang="x-none" sz="2800" dirty="0" err="1">
                    <a:solidFill>
                      <a:srgbClr val="FF0000"/>
                    </a:solidFill>
                    <a:ea typeface="新細明體" charset="-120"/>
                  </a:rPr>
                  <a:t>example:transverse</a:t>
                </a:r>
                <a:r>
                  <a:rPr lang="en-US" altLang="x-none" sz="2800" dirty="0">
                    <a:solidFill>
                      <a:srgbClr val="FF0000"/>
                    </a:solidFill>
                    <a:ea typeface="新細明體" charset="-120"/>
                  </a:rPr>
                  <a:t> periodic wave has: y(t)=A</a:t>
                </a:r>
                <a14:m>
                  <m:oMath xmlns:m="http://schemas.openxmlformats.org/officeDocument/2006/math">
                    <m:func>
                      <m:funcPr>
                        <m:ctrlPr>
                          <a:rPr lang="en-US" altLang="x-none" sz="2800" b="0" i="1" smtClean="0">
                            <a:solidFill>
                              <a:srgbClr val="FF0000"/>
                            </a:solidFill>
                            <a:latin typeface="Cambria Math" panose="02040503050406030204" pitchFamily="18" charset="0"/>
                            <a:ea typeface="新細明體" charset="-120"/>
                          </a:rPr>
                        </m:ctrlPr>
                      </m:funcPr>
                      <m:fName>
                        <m:r>
                          <m:rPr>
                            <m:sty m:val="p"/>
                          </m:rPr>
                          <a:rPr lang="en-US" altLang="x-none" sz="2800" b="0" i="0" smtClean="0">
                            <a:solidFill>
                              <a:srgbClr val="FF0000"/>
                            </a:solidFill>
                            <a:latin typeface="Cambria Math" charset="0"/>
                            <a:ea typeface="新細明體" charset="-120"/>
                          </a:rPr>
                          <m:t>cos</m:t>
                        </m:r>
                      </m:fName>
                      <m:e>
                        <m:r>
                          <a:rPr lang="en-US" altLang="x-none" sz="2800" b="0" i="1" smtClean="0">
                            <a:solidFill>
                              <a:srgbClr val="FF0000"/>
                            </a:solidFill>
                            <a:latin typeface="Cambria Math" panose="02040503050406030204" pitchFamily="18" charset="0"/>
                            <a:ea typeface="新細明體" charset="-120"/>
                          </a:rPr>
                          <m:t>(</m:t>
                        </m:r>
                        <m:r>
                          <a:rPr lang="en-US" altLang="x-none" sz="2800" b="0" i="1" smtClean="0">
                            <a:solidFill>
                              <a:srgbClr val="FF0000"/>
                            </a:solidFill>
                            <a:latin typeface="Cambria Math" charset="0"/>
                            <a:ea typeface="新細明體" charset="-120"/>
                          </a:rPr>
                          <m:t>𝜔</m:t>
                        </m:r>
                        <m:r>
                          <a:rPr lang="en-US" altLang="x-none" sz="2800" b="0" i="1" smtClean="0">
                            <a:solidFill>
                              <a:srgbClr val="FF0000"/>
                            </a:solidFill>
                            <a:latin typeface="Cambria Math" charset="0"/>
                            <a:ea typeface="新細明體" charset="-120"/>
                          </a:rPr>
                          <m:t>𝑡</m:t>
                        </m:r>
                        <m:r>
                          <a:rPr lang="en-US" altLang="x-none" sz="2800" b="0" i="1" smtClean="0">
                            <a:solidFill>
                              <a:srgbClr val="FF0000"/>
                            </a:solidFill>
                            <a:latin typeface="Cambria Math" charset="0"/>
                            <a:ea typeface="新細明體" charset="-120"/>
                          </a:rPr>
                          <m:t>+</m:t>
                        </m:r>
                        <m:r>
                          <a:rPr lang="en-US" altLang="x-none" sz="2800" b="0" i="1" smtClean="0">
                            <a:solidFill>
                              <a:srgbClr val="FF0000"/>
                            </a:solidFill>
                            <a:latin typeface="Cambria Math" charset="0"/>
                            <a:ea typeface="新細明體" charset="-120"/>
                          </a:rPr>
                          <m:t>𝜙</m:t>
                        </m:r>
                        <m:r>
                          <a:rPr lang="en-US" altLang="x-none" sz="2800" b="0" i="1" smtClean="0">
                            <a:solidFill>
                              <a:srgbClr val="FF0000"/>
                            </a:solidFill>
                            <a:latin typeface="Cambria Math" panose="02040503050406030204" pitchFamily="18" charset="0"/>
                            <a:ea typeface="新細明體" charset="-120"/>
                          </a:rPr>
                          <m:t>)</m:t>
                        </m:r>
                      </m:e>
                    </m:func>
                  </m:oMath>
                </a14:m>
                <a:endParaRPr lang="en-US" altLang="x-none" sz="2800" dirty="0">
                  <a:ea typeface="新細明體" charset="-120"/>
                </a:endParaRPr>
              </a:p>
              <a:p>
                <a:pPr marL="342900" lvl="1" indent="-342900">
                  <a:buClr>
                    <a:srgbClr val="0066CC"/>
                  </a:buClr>
                  <a:buNone/>
                </a:pPr>
                <a:r>
                  <a:rPr lang="en-US" altLang="x-none" sz="2800" dirty="0">
                    <a:ea typeface="新細明體" charset="-120"/>
                  </a:rPr>
                  <a:t>Periodic motion: The particles don’t move on average, after a cycle, they go back to the original position</a:t>
                </a:r>
              </a:p>
              <a:p>
                <a:pPr marL="342900" lvl="1" indent="-342900">
                  <a:buClr>
                    <a:srgbClr val="0066CC"/>
                  </a:buClr>
                  <a:buNone/>
                </a:pPr>
                <a:r>
                  <a:rPr lang="en-US" altLang="x-none" sz="2800" dirty="0">
                    <a:ea typeface="新細明體" charset="-120"/>
                  </a:rPr>
                  <a:t>Take transverse wave, the particle move up and down, perpendicular to the direction of propagation. Its motion is described by </a:t>
                </a:r>
                <a:r>
                  <a:rPr lang="en-US" altLang="x-none" sz="2800" dirty="0">
                    <a:solidFill>
                      <a:srgbClr val="FF0000"/>
                    </a:solidFill>
                    <a:ea typeface="新細明體" charset="-120"/>
                  </a:rPr>
                  <a:t>A</a:t>
                </a:r>
                <a14:m>
                  <m:oMath xmlns:m="http://schemas.openxmlformats.org/officeDocument/2006/math">
                    <m:func>
                      <m:funcPr>
                        <m:ctrlPr>
                          <a:rPr lang="en-US" altLang="x-none" sz="2800" i="1">
                            <a:solidFill>
                              <a:srgbClr val="FF0000"/>
                            </a:solidFill>
                            <a:latin typeface="Cambria Math" panose="02040503050406030204" pitchFamily="18" charset="0"/>
                            <a:ea typeface="新細明體" charset="-120"/>
                          </a:rPr>
                        </m:ctrlPr>
                      </m:funcPr>
                      <m:fName>
                        <m:r>
                          <m:rPr>
                            <m:sty m:val="p"/>
                          </m:rPr>
                          <a:rPr lang="en-US" altLang="x-none" sz="2800">
                            <a:solidFill>
                              <a:srgbClr val="FF0000"/>
                            </a:solidFill>
                            <a:latin typeface="Cambria Math" charset="0"/>
                            <a:ea typeface="新細明體" charset="-120"/>
                          </a:rPr>
                          <m:t>cos</m:t>
                        </m:r>
                      </m:fName>
                      <m:e>
                        <m:r>
                          <a:rPr lang="en-US" altLang="x-none" sz="2800" i="1">
                            <a:solidFill>
                              <a:srgbClr val="FF0000"/>
                            </a:solidFill>
                            <a:latin typeface="Cambria Math" charset="0"/>
                            <a:ea typeface="新細明體" charset="-120"/>
                          </a:rPr>
                          <m:t>𝜔</m:t>
                        </m:r>
                        <m:r>
                          <a:rPr lang="en-US" altLang="x-none" sz="2800" i="1">
                            <a:solidFill>
                              <a:srgbClr val="FF0000"/>
                            </a:solidFill>
                            <a:latin typeface="Cambria Math" charset="0"/>
                            <a:ea typeface="新細明體" charset="-120"/>
                          </a:rPr>
                          <m:t>𝑡</m:t>
                        </m:r>
                        <m:r>
                          <a:rPr lang="en-US" altLang="x-none" sz="2800" i="1">
                            <a:solidFill>
                              <a:srgbClr val="FF0000"/>
                            </a:solidFill>
                            <a:latin typeface="Cambria Math" charset="0"/>
                            <a:ea typeface="新細明體" charset="-120"/>
                          </a:rPr>
                          <m:t>+</m:t>
                        </m:r>
                        <m:r>
                          <a:rPr lang="en-US" altLang="x-none" sz="2800" i="1">
                            <a:solidFill>
                              <a:srgbClr val="FF0000"/>
                            </a:solidFill>
                            <a:latin typeface="Cambria Math" charset="0"/>
                            <a:ea typeface="新細明體" charset="-120"/>
                          </a:rPr>
                          <m:t>𝜙</m:t>
                        </m:r>
                      </m:e>
                    </m:func>
                  </m:oMath>
                </a14:m>
                <a:endParaRPr lang="en-US" altLang="x-none" sz="2800" dirty="0">
                  <a:ea typeface="新細明體" charset="-120"/>
                </a:endParaRPr>
              </a:p>
              <a:p>
                <a:pPr marL="342900" lvl="1" indent="-342900">
                  <a:buClr>
                    <a:srgbClr val="0066CC"/>
                  </a:buClr>
                  <a:buNone/>
                </a:pPr>
                <a:endParaRPr lang="en-US" altLang="x-none" sz="2800" dirty="0">
                  <a:ea typeface="新細明體" charset="-12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85800"/>
                <a:ext cx="8610600" cy="5566139"/>
              </a:xfrm>
              <a:blipFill>
                <a:blip r:embed="rId3"/>
                <a:stretch>
                  <a:fillRect l="-1325" t="-1139" r="-1325"/>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0553" y="4245183"/>
            <a:ext cx="5724910" cy="228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331259" y="4245183"/>
            <a:ext cx="2686636" cy="2260600"/>
          </a:xfrm>
          <a:prstGeom prst="rect">
            <a:avLst/>
          </a:prstGeom>
        </p:spPr>
      </p:pic>
      <p:cxnSp>
        <p:nvCxnSpPr>
          <p:cNvPr id="7" name="Straight Arrow Connector 6"/>
          <p:cNvCxnSpPr>
            <a:cxnSpLocks/>
          </p:cNvCxnSpPr>
          <p:nvPr/>
        </p:nvCxnSpPr>
        <p:spPr bwMode="auto">
          <a:xfrm flipH="1">
            <a:off x="2057400" y="2590800"/>
            <a:ext cx="304800" cy="25908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7F555065-41AA-C745-97BD-169D6A0B039A}"/>
              </a:ext>
            </a:extLst>
          </p:cNvPr>
          <p:cNvSpPr txBox="1"/>
          <p:nvPr/>
        </p:nvSpPr>
        <p:spPr>
          <a:xfrm>
            <a:off x="4533900" y="6304314"/>
            <a:ext cx="4515981" cy="461665"/>
          </a:xfrm>
          <a:prstGeom prst="rect">
            <a:avLst/>
          </a:prstGeom>
          <a:noFill/>
        </p:spPr>
        <p:txBody>
          <a:bodyPr wrap="none" rtlCol="0">
            <a:spAutoFit/>
          </a:bodyPr>
          <a:lstStyle/>
          <a:p>
            <a:r>
              <a:rPr lang="en-US" dirty="0"/>
              <a:t>This is periodic pattern in space</a:t>
            </a:r>
          </a:p>
        </p:txBody>
      </p:sp>
      <p:cxnSp>
        <p:nvCxnSpPr>
          <p:cNvPr id="10" name="Straight Arrow Connector 9">
            <a:extLst>
              <a:ext uri="{FF2B5EF4-FFF2-40B4-BE49-F238E27FC236}">
                <a16:creationId xmlns:a16="http://schemas.microsoft.com/office/drawing/2014/main" id="{0C02DA5F-F449-FF40-89FA-5E9BBEA3ECC7}"/>
              </a:ext>
            </a:extLst>
          </p:cNvPr>
          <p:cNvCxnSpPr>
            <a:cxnSpLocks/>
          </p:cNvCxnSpPr>
          <p:nvPr/>
        </p:nvCxnSpPr>
        <p:spPr bwMode="auto">
          <a:xfrm flipV="1">
            <a:off x="7467600" y="5562601"/>
            <a:ext cx="228600" cy="7957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20360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CF08-50FB-2446-BA1C-8AFC03E3D33B}"/>
              </a:ext>
            </a:extLst>
          </p:cNvPr>
          <p:cNvSpPr>
            <a:spLocks noGrp="1"/>
          </p:cNvSpPr>
          <p:nvPr>
            <p:ph type="title"/>
          </p:nvPr>
        </p:nvSpPr>
        <p:spPr/>
        <p:txBody>
          <a:bodyPr/>
          <a:lstStyle/>
          <a:p>
            <a:r>
              <a:rPr lang="en-US" dirty="0"/>
              <a:t>Speed of Wave  and wavelength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57053C-830F-CA47-9215-7FA1B6C6CF3E}"/>
                  </a:ext>
                </a:extLst>
              </p:cNvPr>
              <p:cNvSpPr>
                <a:spLocks noGrp="1"/>
              </p:cNvSpPr>
              <p:nvPr>
                <p:ph idx="1"/>
              </p:nvPr>
            </p:nvSpPr>
            <p:spPr>
              <a:xfrm>
                <a:off x="228600" y="685800"/>
                <a:ext cx="5638800" cy="6149889"/>
              </a:xfrm>
            </p:spPr>
            <p:txBody>
              <a:bodyPr/>
              <a:lstStyle/>
              <a:p>
                <a:r>
                  <a:rPr lang="en-US" sz="2000" dirty="0"/>
                  <a:t>The speed at which the wave pattern travels is the speed of the wave, v</a:t>
                </a:r>
              </a:p>
              <a:p>
                <a:r>
                  <a:rPr lang="en-US" sz="2000" dirty="0"/>
                  <a:t>The period of the periodic wave pattern is called wavelength </a:t>
                </a:r>
                <a14:m>
                  <m:oMath xmlns:m="http://schemas.openxmlformats.org/officeDocument/2006/math">
                    <m:r>
                      <a:rPr lang="en-US" sz="2000" i="1">
                        <a:latin typeface="Cambria Math" panose="02040503050406030204" pitchFamily="18" charset="0"/>
                      </a:rPr>
                      <m:t>𝜆</m:t>
                    </m:r>
                  </m:oMath>
                </a14:m>
                <a:endParaRPr lang="en-US" sz="2000" dirty="0"/>
              </a:p>
              <a:p>
                <a:endParaRPr lang="en-US" sz="2000" dirty="0"/>
              </a:p>
              <a:p>
                <a:r>
                  <a:rPr lang="en-US" sz="2000" dirty="0"/>
                  <a:t>When </a:t>
                </a:r>
                <a:r>
                  <a:rPr lang="en-US" sz="2000" dirty="0">
                    <a:solidFill>
                      <a:srgbClr val="0070C0"/>
                    </a:solidFill>
                  </a:rPr>
                  <a:t>the mass in the rod </a:t>
                </a:r>
                <a:r>
                  <a:rPr lang="en-US" sz="2000" dirty="0"/>
                  <a:t>moves up and down in one cycle in time T=the period of oscillation, the mass generate a period in the wave pattern and  the wave pattern move a period (length </a:t>
                </a:r>
                <a14:m>
                  <m:oMath xmlns:m="http://schemas.openxmlformats.org/officeDocument/2006/math">
                    <m:r>
                      <a:rPr lang="en-US" sz="2000" b="0" i="1" smtClean="0">
                        <a:latin typeface="Cambria Math" panose="02040503050406030204" pitchFamily="18" charset="0"/>
                      </a:rPr>
                      <m:t>𝜆</m:t>
                    </m:r>
                  </m:oMath>
                </a14:m>
                <a:r>
                  <a:rPr lang="en-US" sz="2000" dirty="0"/>
                  <a:t>)</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𝑇𝑣</m:t>
                      </m:r>
                      <m:r>
                        <a:rPr lang="en-US" sz="2000" b="0" i="1" smtClean="0">
                          <a:latin typeface="Cambria Math" panose="02040503050406030204" pitchFamily="18" charset="0"/>
                        </a:rPr>
                        <m:t>=</m:t>
                      </m:r>
                      <m:r>
                        <m:rPr>
                          <m:sty m:val="p"/>
                        </m:rPr>
                        <a:rPr lang="en-US" sz="2000" b="0" i="1" smtClean="0">
                          <a:latin typeface="Cambria Math" panose="02040503050406030204" pitchFamily="18" charset="0"/>
                        </a:rPr>
                        <m:t>λ</m:t>
                      </m:r>
                      <m:r>
                        <a:rPr lang="en-US" sz="2000" b="0" i="0" smtClean="0">
                          <a:latin typeface="Cambria Math" panose="02040503050406030204" pitchFamily="18" charset="0"/>
                        </a:rPr>
                        <m:t>;        </m:t>
                      </m:r>
                      <m:r>
                        <a:rPr lang="en-US" sz="2000" b="0" i="1" smtClean="0">
                          <a:latin typeface="Cambria Math" panose="02040503050406030204" pitchFamily="18" charset="0"/>
                        </a:rPr>
                        <m:t>𝑇</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𝑓</m:t>
                          </m:r>
                        </m:den>
                      </m:f>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𝑓𝑟𝑒𝑞𝑢𝑒𝑛𝑐𝑦</m:t>
                      </m:r>
                      <m:r>
                        <a:rPr lang="en-US" sz="2000" b="0" i="1" smtClean="0">
                          <a:latin typeface="Cambria Math" panose="02040503050406030204" pitchFamily="18" charset="0"/>
                        </a:rPr>
                        <m:t> =</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𝑜𝑠𝑐𝑖𝑙𝑙𝑎𝑡𝑖𝑜𝑛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𝑝𝑒𝑟</m:t>
                      </m:r>
                      <m:r>
                        <a:rPr lang="en-US" sz="2000" b="0" i="1" smtClean="0">
                          <a:latin typeface="Cambria Math" panose="02040503050406030204" pitchFamily="18" charset="0"/>
                        </a:rPr>
                        <m:t> </m:t>
                      </m:r>
                      <m:r>
                        <a:rPr lang="en-US" sz="2000" b="0" i="1" smtClean="0">
                          <a:latin typeface="Cambria Math" panose="02040503050406030204" pitchFamily="18" charset="0"/>
                        </a:rPr>
                        <m:t>𝑢𝑛𝑖𝑡</m:t>
                      </m:r>
                      <m:r>
                        <a:rPr lang="en-US" sz="2000" b="0" i="1" smtClean="0">
                          <a:latin typeface="Cambria Math" panose="02040503050406030204" pitchFamily="18" charset="0"/>
                        </a:rPr>
                        <m:t> </m:t>
                      </m:r>
                      <m:r>
                        <a:rPr lang="en-US" sz="2000" b="0" i="1" smtClean="0">
                          <a:latin typeface="Cambria Math" panose="02040503050406030204" pitchFamily="18" charset="0"/>
                        </a:rPr>
                        <m:t>𝑡𝑖𝑚𝑒</m:t>
                      </m:r>
                    </m:oMath>
                  </m:oMathPara>
                </a14:m>
                <a:endParaRPr lang="en-US" sz="2000" dirty="0"/>
              </a:p>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𝑣</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𝑓</m:t>
                      </m:r>
                      <m:r>
                        <m:rPr>
                          <m:sty m:val="p"/>
                        </m:rPr>
                        <a:rPr lang="en-US" sz="2400" b="0" i="1" smtClean="0">
                          <a:solidFill>
                            <a:srgbClr val="FF0000"/>
                          </a:solidFill>
                          <a:latin typeface="Cambria Math" panose="02040503050406030204" pitchFamily="18" charset="0"/>
                        </a:rPr>
                        <m:t>λ</m:t>
                      </m:r>
                    </m:oMath>
                  </m:oMathPara>
                </a14:m>
                <a:endParaRPr lang="en-US" sz="2400" b="0" dirty="0">
                  <a:solidFill>
                    <a:srgbClr val="FF0000"/>
                  </a:solidFill>
                </a:endParaRPr>
              </a:p>
              <a:p>
                <a:r>
                  <a:rPr lang="en-US" sz="2000" dirty="0"/>
                  <a:t>Speed = frequency X wavelength</a:t>
                </a:r>
              </a:p>
            </p:txBody>
          </p:sp>
        </mc:Choice>
        <mc:Fallback xmlns="">
          <p:sp>
            <p:nvSpPr>
              <p:cNvPr id="3" name="Content Placeholder 2">
                <a:extLst>
                  <a:ext uri="{FF2B5EF4-FFF2-40B4-BE49-F238E27FC236}">
                    <a16:creationId xmlns:a16="http://schemas.microsoft.com/office/drawing/2014/main" id="{9C57053C-830F-CA47-9215-7FA1B6C6CF3E}"/>
                  </a:ext>
                </a:extLst>
              </p:cNvPr>
              <p:cNvSpPr>
                <a:spLocks noGrp="1" noRot="1" noChangeAspect="1" noMove="1" noResize="1" noEditPoints="1" noAdjustHandles="1" noChangeArrowheads="1" noChangeShapeType="1" noTextEdit="1"/>
              </p:cNvSpPr>
              <p:nvPr>
                <p:ph idx="1"/>
              </p:nvPr>
            </p:nvSpPr>
            <p:spPr>
              <a:xfrm>
                <a:off x="228600" y="685800"/>
                <a:ext cx="5638800" cy="6149889"/>
              </a:xfrm>
              <a:blipFill>
                <a:blip r:embed="rId2"/>
                <a:stretch>
                  <a:fillRect l="-1124" t="-412" r="-1124" b="-825"/>
                </a:stretch>
              </a:blipFill>
            </p:spPr>
            <p:txBody>
              <a:bodyPr/>
              <a:lstStyle/>
              <a:p>
                <a:r>
                  <a:rPr lang="en-US">
                    <a:noFill/>
                  </a:rPr>
                  <a:t> </a:t>
                </a:r>
              </a:p>
            </p:txBody>
          </p:sp>
        </mc:Fallback>
      </mc:AlternateContent>
      <p:pic>
        <p:nvPicPr>
          <p:cNvPr id="4" name="Picture 4" descr="15_Figure04-I">
            <a:extLst>
              <a:ext uri="{FF2B5EF4-FFF2-40B4-BE49-F238E27FC236}">
                <a16:creationId xmlns:a16="http://schemas.microsoft.com/office/drawing/2014/main" id="{ECFFEDA8-173B-3C41-80E0-A7AF1DB4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111" b="2740"/>
          <a:stretch>
            <a:fillRect/>
          </a:stretch>
        </p:blipFill>
        <p:spPr bwMode="auto">
          <a:xfrm>
            <a:off x="6324600" y="340850"/>
            <a:ext cx="2666927" cy="640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DD4983B-A918-EC4B-A310-64304AE59FB0}"/>
              </a:ext>
            </a:extLst>
          </p:cNvPr>
          <p:cNvPicPr>
            <a:picLocks noChangeAspect="1"/>
          </p:cNvPicPr>
          <p:nvPr/>
        </p:nvPicPr>
        <p:blipFill>
          <a:blip r:embed="rId4"/>
          <a:stretch>
            <a:fillRect/>
          </a:stretch>
        </p:blipFill>
        <p:spPr>
          <a:xfrm>
            <a:off x="3505200" y="1752600"/>
            <a:ext cx="2362200" cy="1181100"/>
          </a:xfrm>
          <a:prstGeom prst="rect">
            <a:avLst/>
          </a:prstGeom>
        </p:spPr>
      </p:pic>
      <p:cxnSp>
        <p:nvCxnSpPr>
          <p:cNvPr id="7" name="Straight Arrow Connector 6">
            <a:extLst>
              <a:ext uri="{FF2B5EF4-FFF2-40B4-BE49-F238E27FC236}">
                <a16:creationId xmlns:a16="http://schemas.microsoft.com/office/drawing/2014/main" id="{F613F6E2-05EF-874B-A6C3-4815E829F052}"/>
              </a:ext>
            </a:extLst>
          </p:cNvPr>
          <p:cNvCxnSpPr>
            <a:cxnSpLocks/>
          </p:cNvCxnSpPr>
          <p:nvPr/>
        </p:nvCxnSpPr>
        <p:spPr bwMode="auto">
          <a:xfrm flipV="1">
            <a:off x="5715000" y="1371600"/>
            <a:ext cx="1066800" cy="31242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CCD48CD7-C54D-A942-9317-E1E8D216A91C}"/>
              </a:ext>
            </a:extLst>
          </p:cNvPr>
          <p:cNvSpPr txBox="1"/>
          <p:nvPr/>
        </p:nvSpPr>
        <p:spPr>
          <a:xfrm>
            <a:off x="5181600" y="4495800"/>
            <a:ext cx="1143000" cy="707886"/>
          </a:xfrm>
          <a:prstGeom prst="rect">
            <a:avLst/>
          </a:prstGeom>
          <a:noFill/>
        </p:spPr>
        <p:txBody>
          <a:bodyPr wrap="square" rtlCol="0">
            <a:spAutoFit/>
          </a:bodyPr>
          <a:lstStyle/>
          <a:p>
            <a:pPr algn="l"/>
            <a:r>
              <a:rPr lang="en-US" sz="2000" dirty="0"/>
              <a:t>Mass in the rod</a:t>
            </a:r>
          </a:p>
        </p:txBody>
      </p:sp>
    </p:spTree>
    <p:extLst>
      <p:ext uri="{BB962C8B-B14F-4D97-AF65-F5344CB8AC3E}">
        <p14:creationId xmlns:p14="http://schemas.microsoft.com/office/powerpoint/2010/main" val="401826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304800" y="76200"/>
            <a:ext cx="8534400" cy="515938"/>
          </a:xfrm>
        </p:spPr>
        <p:txBody>
          <a:bodyPr/>
          <a:lstStyle/>
          <a:p>
            <a:r>
              <a:rPr lang="en-US" altLang="x-none">
                <a:ea typeface="ＭＳ Ｐゴシック" charset="-128"/>
              </a:rPr>
              <a:t>Explanation of transverse wave motion</a:t>
            </a:r>
          </a:p>
        </p:txBody>
      </p:sp>
      <p:sp>
        <p:nvSpPr>
          <p:cNvPr id="14338" name="Content Placeholder 2"/>
          <p:cNvSpPr>
            <a:spLocks noGrp="1"/>
          </p:cNvSpPr>
          <p:nvPr>
            <p:ph idx="1"/>
          </p:nvPr>
        </p:nvSpPr>
        <p:spPr>
          <a:xfrm>
            <a:off x="228600" y="685800"/>
            <a:ext cx="5181600" cy="3154363"/>
          </a:xfrm>
        </p:spPr>
        <p:txBody>
          <a:bodyPr/>
          <a:lstStyle/>
          <a:p>
            <a:r>
              <a:rPr lang="en-US" altLang="x-none" sz="2000" dirty="0">
                <a:ea typeface="ＭＳ Ｐゴシック" charset="-128"/>
              </a:rPr>
              <a:t>Consider A and B atoms in a string. They are linked together by bonding</a:t>
            </a:r>
          </a:p>
          <a:p>
            <a:r>
              <a:rPr lang="en-US" altLang="x-none" sz="2000" dirty="0">
                <a:ea typeface="ＭＳ Ｐゴシック" charset="-128"/>
              </a:rPr>
              <a:t>A moves up and down in oscillatory motion, with fixed x position, y is changing</a:t>
            </a:r>
          </a:p>
          <a:p>
            <a:r>
              <a:rPr lang="en-US" altLang="x-none" sz="2000" dirty="0">
                <a:ea typeface="ＭＳ Ｐゴシック" charset="-128"/>
              </a:rPr>
              <a:t>A exerts a force on B as they are bonded, so B is moved by A through this force</a:t>
            </a:r>
          </a:p>
          <a:p>
            <a:r>
              <a:rPr lang="en-US" altLang="x-none" sz="2000" dirty="0">
                <a:ea typeface="ＭＳ Ｐゴシック" charset="-128"/>
              </a:rPr>
              <a:t>B also moves up and down in an oscillatory motion, but with a delay from A</a:t>
            </a:r>
          </a:p>
        </p:txBody>
      </p:sp>
      <p:sp>
        <p:nvSpPr>
          <p:cNvPr id="14339" name="Oval 3"/>
          <p:cNvSpPr>
            <a:spLocks noChangeArrowheads="1"/>
          </p:cNvSpPr>
          <p:nvPr/>
        </p:nvSpPr>
        <p:spPr bwMode="auto">
          <a:xfrm>
            <a:off x="5943600" y="16764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sp>
        <p:nvSpPr>
          <p:cNvPr id="14340" name="Oval 5"/>
          <p:cNvSpPr>
            <a:spLocks noChangeArrowheads="1"/>
          </p:cNvSpPr>
          <p:nvPr/>
        </p:nvSpPr>
        <p:spPr bwMode="auto">
          <a:xfrm>
            <a:off x="7086600" y="19050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cxnSp>
        <p:nvCxnSpPr>
          <p:cNvPr id="14341" name="Straight Connector 8"/>
          <p:cNvCxnSpPr>
            <a:cxnSpLocks noChangeShapeType="1"/>
            <a:stCxn id="14339" idx="6"/>
            <a:endCxn id="14340" idx="2"/>
          </p:cNvCxnSpPr>
          <p:nvPr/>
        </p:nvCxnSpPr>
        <p:spPr bwMode="auto">
          <a:xfrm>
            <a:off x="6248400" y="1828800"/>
            <a:ext cx="838200" cy="22860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2" name="Oval 15"/>
          <p:cNvSpPr>
            <a:spLocks noChangeArrowheads="1"/>
          </p:cNvSpPr>
          <p:nvPr/>
        </p:nvSpPr>
        <p:spPr bwMode="auto">
          <a:xfrm>
            <a:off x="8305800" y="1905000"/>
            <a:ext cx="304800" cy="304800"/>
          </a:xfrm>
          <a:prstGeom prst="ellipse">
            <a:avLst/>
          </a:prstGeom>
          <a:gradFill rotWithShape="0">
            <a:gsLst>
              <a:gs pos="0">
                <a:schemeClr val="accent1"/>
              </a:gs>
              <a:gs pos="100000">
                <a:schemeClr val="bg1"/>
              </a:gs>
            </a:gsLst>
            <a:lin ang="5400000" scaled="1"/>
          </a:gradFill>
          <a:ln w="349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a:p>
        </p:txBody>
      </p:sp>
      <p:cxnSp>
        <p:nvCxnSpPr>
          <p:cNvPr id="14343" name="Straight Connector 16"/>
          <p:cNvCxnSpPr>
            <a:cxnSpLocks noChangeShapeType="1"/>
            <a:endCxn id="14342" idx="2"/>
          </p:cNvCxnSpPr>
          <p:nvPr/>
        </p:nvCxnSpPr>
        <p:spPr bwMode="auto">
          <a:xfrm>
            <a:off x="7391400" y="2057400"/>
            <a:ext cx="914400" cy="0"/>
          </a:xfrm>
          <a:prstGeom prst="line">
            <a:avLst/>
          </a:prstGeom>
          <a:noFill/>
          <a:ln w="349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4" name="Straight Arrow Connector 19"/>
          <p:cNvCxnSpPr>
            <a:cxnSpLocks noChangeShapeType="1"/>
          </p:cNvCxnSpPr>
          <p:nvPr/>
        </p:nvCxnSpPr>
        <p:spPr bwMode="auto">
          <a:xfrm flipV="1">
            <a:off x="6096000" y="838200"/>
            <a:ext cx="0" cy="6858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5" name="Straight Arrow Connector 21"/>
          <p:cNvCxnSpPr>
            <a:cxnSpLocks noChangeShapeType="1"/>
          </p:cNvCxnSpPr>
          <p:nvPr/>
        </p:nvCxnSpPr>
        <p:spPr bwMode="auto">
          <a:xfrm flipH="1" flipV="1">
            <a:off x="6400800" y="1600200"/>
            <a:ext cx="457200" cy="152400"/>
          </a:xfrm>
          <a:prstGeom prst="straightConnector1">
            <a:avLst/>
          </a:prstGeom>
          <a:noFill/>
          <a:ln w="34925">
            <a:solidFill>
              <a:srgbClr val="D34817"/>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6" name="Straight Arrow Connector 23"/>
          <p:cNvCxnSpPr>
            <a:cxnSpLocks noChangeShapeType="1"/>
          </p:cNvCxnSpPr>
          <p:nvPr/>
        </p:nvCxnSpPr>
        <p:spPr bwMode="auto">
          <a:xfrm flipV="1">
            <a:off x="7239000" y="1371600"/>
            <a:ext cx="0" cy="3810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7" name="Straight Arrow Connector 26"/>
          <p:cNvCxnSpPr>
            <a:cxnSpLocks noChangeShapeType="1"/>
          </p:cNvCxnSpPr>
          <p:nvPr/>
        </p:nvCxnSpPr>
        <p:spPr bwMode="auto">
          <a:xfrm>
            <a:off x="6096000" y="2438400"/>
            <a:ext cx="0" cy="9144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8" name="Straight Arrow Connector 28"/>
          <p:cNvCxnSpPr>
            <a:cxnSpLocks noChangeShapeType="1"/>
          </p:cNvCxnSpPr>
          <p:nvPr/>
        </p:nvCxnSpPr>
        <p:spPr bwMode="auto">
          <a:xfrm>
            <a:off x="7239000" y="2743200"/>
            <a:ext cx="0" cy="3810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9" name="TextBox 30"/>
          <p:cNvSpPr txBox="1">
            <a:spLocks noChangeArrowheads="1"/>
          </p:cNvSpPr>
          <p:nvPr/>
        </p:nvSpPr>
        <p:spPr bwMode="auto">
          <a:xfrm>
            <a:off x="5715000" y="19050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A</a:t>
            </a:r>
          </a:p>
        </p:txBody>
      </p:sp>
      <p:sp>
        <p:nvSpPr>
          <p:cNvPr id="14350" name="TextBox 31"/>
          <p:cNvSpPr txBox="1">
            <a:spLocks noChangeArrowheads="1"/>
          </p:cNvSpPr>
          <p:nvPr/>
        </p:nvSpPr>
        <p:spPr bwMode="auto">
          <a:xfrm>
            <a:off x="7077075" y="2205038"/>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B</a:t>
            </a:r>
          </a:p>
        </p:txBody>
      </p:sp>
      <p:cxnSp>
        <p:nvCxnSpPr>
          <p:cNvPr id="14351" name="Straight Arrow Connector 33"/>
          <p:cNvCxnSpPr>
            <a:cxnSpLocks noChangeShapeType="1"/>
          </p:cNvCxnSpPr>
          <p:nvPr/>
        </p:nvCxnSpPr>
        <p:spPr bwMode="auto">
          <a:xfrm>
            <a:off x="6934200" y="3810000"/>
            <a:ext cx="1905000" cy="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2" name="TextBox 34"/>
          <p:cNvSpPr txBox="1">
            <a:spLocks noChangeArrowheads="1"/>
          </p:cNvSpPr>
          <p:nvPr/>
        </p:nvSpPr>
        <p:spPr bwMode="auto">
          <a:xfrm>
            <a:off x="7542213" y="396240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x</a:t>
            </a:r>
          </a:p>
        </p:txBody>
      </p:sp>
      <p:cxnSp>
        <p:nvCxnSpPr>
          <p:cNvPr id="14353" name="Straight Arrow Connector 36"/>
          <p:cNvCxnSpPr>
            <a:cxnSpLocks noChangeShapeType="1"/>
          </p:cNvCxnSpPr>
          <p:nvPr/>
        </p:nvCxnSpPr>
        <p:spPr bwMode="auto">
          <a:xfrm flipV="1">
            <a:off x="6934200" y="3124200"/>
            <a:ext cx="0" cy="1447800"/>
          </a:xfrm>
          <a:prstGeom prst="straightConnector1">
            <a:avLst/>
          </a:prstGeom>
          <a:noFill/>
          <a:ln w="349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4" name="TextBox 37"/>
          <p:cNvSpPr txBox="1">
            <a:spLocks noChangeArrowheads="1"/>
          </p:cNvSpPr>
          <p:nvPr/>
        </p:nvSpPr>
        <p:spPr bwMode="auto">
          <a:xfrm>
            <a:off x="6313488" y="3124200"/>
            <a:ext cx="423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x-none"/>
              <a:t> y</a:t>
            </a:r>
          </a:p>
        </p:txBody>
      </p:sp>
      <p:graphicFrame>
        <p:nvGraphicFramePr>
          <p:cNvPr id="14355" name="Object 38"/>
          <p:cNvGraphicFramePr>
            <a:graphicFrameLocks noChangeAspect="1"/>
          </p:cNvGraphicFramePr>
          <p:nvPr>
            <p:extLst>
              <p:ext uri="{D42A27DB-BD31-4B8C-83A1-F6EECF244321}">
                <p14:modId xmlns:p14="http://schemas.microsoft.com/office/powerpoint/2010/main" val="7379215"/>
              </p:ext>
            </p:extLst>
          </p:nvPr>
        </p:nvGraphicFramePr>
        <p:xfrm>
          <a:off x="381000" y="4038600"/>
          <a:ext cx="8388350" cy="2335213"/>
        </p:xfrm>
        <a:graphic>
          <a:graphicData uri="http://schemas.openxmlformats.org/presentationml/2006/ole">
            <mc:AlternateContent xmlns:mc="http://schemas.openxmlformats.org/markup-compatibility/2006">
              <mc:Choice xmlns:v="urn:schemas-microsoft-com:vml" Requires="v">
                <p:oleObj spid="_x0000_s14430" name="Equation" r:id="rId3" imgW="4013200" imgH="1117600" progId="Equation.DSMT4">
                  <p:embed/>
                </p:oleObj>
              </mc:Choice>
              <mc:Fallback>
                <p:oleObj name="Equation" r:id="rId3" imgW="4013200" imgH="1117600" progId="Equation.DSMT4">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038600"/>
                        <a:ext cx="8388350"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Lst>
</file>

<file path=ppt/tags/tag2.xml><?xml version="1.0" encoding="utf-8"?>
<p:tagLst xmlns:a="http://schemas.openxmlformats.org/drawingml/2006/main" xmlns:r="http://schemas.openxmlformats.org/officeDocument/2006/relationships" xmlns:p="http://schemas.openxmlformats.org/presentationml/2006/main">
  <p:tag name="TBTEXT" val=""/>
</p:tagLst>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18614</TotalTime>
  <Words>3242</Words>
  <Application>Microsoft Macintosh PowerPoint</Application>
  <PresentationFormat>On-screen Show (4:3)</PresentationFormat>
  <Paragraphs>263</Paragraphs>
  <Slides>51</Slides>
  <Notes>38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Cambria Math</vt:lpstr>
      <vt:lpstr>Symbol</vt:lpstr>
      <vt:lpstr>Times</vt:lpstr>
      <vt:lpstr>Times New Roman</vt:lpstr>
      <vt:lpstr>Wingdings</vt:lpstr>
      <vt:lpstr>C6eActiveLectureQuestions</vt:lpstr>
      <vt:lpstr>Equation</vt:lpstr>
      <vt:lpstr>AP1201 Chapter 8</vt:lpstr>
      <vt:lpstr>Goals</vt:lpstr>
      <vt:lpstr>Introduction</vt:lpstr>
      <vt:lpstr>Transverse and longitudinal waves </vt:lpstr>
      <vt:lpstr>Mechanical wave</vt:lpstr>
      <vt:lpstr>Periodic transverse waves </vt:lpstr>
      <vt:lpstr>Periodic wave</vt:lpstr>
      <vt:lpstr>Speed of Wave  and wavelength</vt:lpstr>
      <vt:lpstr>Explanation of transverse wave motion</vt:lpstr>
      <vt:lpstr>Mathematical expression of a sinuisoidal transverse wave</vt:lpstr>
      <vt:lpstr>PowerPoint Presentation</vt:lpstr>
      <vt:lpstr>Periodic longitudinal waves </vt:lpstr>
      <vt:lpstr>Explanation of longitudinal wave motion</vt:lpstr>
      <vt:lpstr>Mathematical expression of a sinuisoidal longitudinal wave</vt:lpstr>
      <vt:lpstr>Periodic longitudinal waves </vt:lpstr>
      <vt:lpstr>Mathematical description of a wave</vt:lpstr>
      <vt:lpstr>Characteristics of the wave function</vt:lpstr>
      <vt:lpstr>Example 15.2: Wave on a clothesline</vt:lpstr>
      <vt:lpstr>Example 15.2: Wave on a clothesline</vt:lpstr>
      <vt:lpstr>Example 15.2: Wave on a clothesline</vt:lpstr>
      <vt:lpstr>Particle velocity and acceleration in a sinusoidal wave</vt:lpstr>
      <vt:lpstr>The speed of a wave on a string</vt:lpstr>
      <vt:lpstr>Calculating wave speed</vt:lpstr>
      <vt:lpstr>Calculating wave speed</vt:lpstr>
      <vt:lpstr>Energy transfer in a transverse wave</vt:lpstr>
      <vt:lpstr>Power of energy transfer in a wave</vt:lpstr>
      <vt:lpstr>Calculation of average power in a transverse wave</vt:lpstr>
      <vt:lpstr>Power in a wave</vt:lpstr>
      <vt:lpstr>Power in a wave</vt:lpstr>
      <vt:lpstr>Wave intensity</vt:lpstr>
      <vt:lpstr>Wave intensity</vt:lpstr>
      <vt:lpstr>Reflected wave: fixed end</vt:lpstr>
      <vt:lpstr>Reflected wave: free end</vt:lpstr>
      <vt:lpstr>Wave interference and superposition</vt:lpstr>
      <vt:lpstr>Wave interference and superposition</vt:lpstr>
      <vt:lpstr>Standing waves on a string  </vt:lpstr>
      <vt:lpstr>standing waves on a string  </vt:lpstr>
      <vt:lpstr>The formation of a standing wave  </vt:lpstr>
      <vt:lpstr>Derivation of the standing wave equation</vt:lpstr>
      <vt:lpstr>Positions of nodes and wavelength</vt:lpstr>
      <vt:lpstr>Normal modes of a string  </vt:lpstr>
      <vt:lpstr>Standing waves and musical instruments</vt:lpstr>
      <vt:lpstr>Example 15.6: Standing waves on a guitar string</vt:lpstr>
      <vt:lpstr>Example 15.6: Standing waves on a guitar string</vt:lpstr>
      <vt:lpstr>Example 15.6: Standing waves on a guitar string</vt:lpstr>
      <vt:lpstr>Example 15.7: A giant bass viol </vt:lpstr>
      <vt:lpstr>Example 15.8: Waves on a string to sound in air</vt:lpstr>
      <vt:lpstr>PowerPoint Presentation</vt:lpstr>
      <vt:lpstr>PowerPoint Presentation</vt:lpstr>
      <vt:lpstr>PowerPoint Presentation</vt:lpstr>
      <vt:lpstr>PowerPoint Presentation</vt:lpstr>
    </vt:vector>
  </TitlesOfParts>
  <Company>Benjamin Cummings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slide</dc:title>
  <dc:creator>BCP User</dc:creator>
  <cp:lastModifiedBy>Prof. CHAN Kwok Sum</cp:lastModifiedBy>
  <cp:revision>615</cp:revision>
  <cp:lastPrinted>2018-03-27T04:54:23Z</cp:lastPrinted>
  <dcterms:created xsi:type="dcterms:W3CDTF">2002-07-11T17:04:39Z</dcterms:created>
  <dcterms:modified xsi:type="dcterms:W3CDTF">2020-11-18T16:52:09Z</dcterms:modified>
</cp:coreProperties>
</file>